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Wurli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196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Healing spaces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4 x community engagement support workers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2 x FV case managers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2 x FV counsellors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Workshop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consun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……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Office space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Vehicles 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4037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around trauma transfer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DV included in assessment process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staff training program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 succession planning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Increase inter-agency meetings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Risk assessment &amp; co-designing family safety plans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Organisation of interpreter services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 stakeholder referrals in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activities  1/month/community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specialists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eg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 Art / music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etc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therapists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Case managers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referrals, assistance, other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gov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depts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&amp; services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Clinical / peer supervision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steering committee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292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Increase in self-referrals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Increase in local DV workers with relevant skills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An increase in engagement + participation (potentially staying in service for longer) 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An increase in the # of family gatherings + on country healing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100% local employment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Evidence-based practice is implemented organisation wide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Therapeutic rapport with children and families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latin typeface="Arial" charset="0"/>
                <a:ea typeface="Arial" charset="0"/>
                <a:cs typeface="Arial" charset="0"/>
              </a:rPr>
              <a:t>Increase in family members supporting one another </a:t>
            </a:r>
            <a:endParaRPr lang="en-GB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3068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An increase in community’s awareness of available services and cycles of DV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An increase in individual awareness of DV and services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Minimisation of involvement by TFs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 reduction in behavioural / emotional symptoms in kids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children’s insight and ability to articulate trauma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family’s insight and ability to articulate trauma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parents’ ability to respond to child’s needs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and family gain coping strategies and ‘positive’ communication skills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3483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community’s ability to deal with DV issues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Supportive of client participation by developing strategies and skills to navigate complex crisis situations and conflict resolution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achieving development milestones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is proactive in reducing the stigma associated with FV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An increase in children’s self-confidence and reduction in levels of depression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Strong cultural health principals and practices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and cultural stability and connectedness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Child safety increased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families using ‘positive’ conflict resolution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integration between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Wurli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and external services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 develop practical + integrated responses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3068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Increase in community’s ability to deal with DV issues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Enhancing community ability to address FV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Supportive home environment and community that encourages family unity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Minimising impact of incarceration on family and community while striving to lower incarceration levels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Self determination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An improvement in family relationships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Improvement in family’s mental health and wellbeing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Validating community led solutions </a:t>
            </a:r>
            <a:endParaRPr lang="en-GB" sz="9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358950"/>
            <a:ext cx="4375150" cy="5767216"/>
          </a:xfrm>
        </p:spPr>
        <p:txBody>
          <a:bodyPr/>
          <a:lstStyle/>
          <a:p>
            <a:r>
              <a:rPr lang="en-AU" sz="1200" u="sng" dirty="0" err="1"/>
              <a:t>Wurli</a:t>
            </a:r>
            <a:r>
              <a:rPr lang="en-AU" sz="1200" u="sng" dirty="0"/>
              <a:t> – Current Situation </a:t>
            </a:r>
            <a:endParaRPr lang="en-AU" sz="1200" dirty="0"/>
          </a:p>
          <a:p>
            <a:pPr lvl="0"/>
            <a:r>
              <a:rPr lang="en-AU" sz="1200" dirty="0"/>
              <a:t>Lack of services (Aboriginal specific providers in FV working towards reducing the risk of child removal + criminal justice involvement) </a:t>
            </a:r>
          </a:p>
          <a:p>
            <a:pPr lvl="1"/>
            <a:r>
              <a:rPr lang="en-AU" sz="1200" dirty="0"/>
              <a:t>Lack of advocacy and support systems available to Aboriginal residents that is culturally aware </a:t>
            </a:r>
          </a:p>
          <a:p>
            <a:pPr lvl="0"/>
            <a:r>
              <a:rPr lang="en-AU" sz="1200" dirty="0"/>
              <a:t>High rates of DV in Indigenous population / hospitalisation </a:t>
            </a:r>
          </a:p>
          <a:p>
            <a:pPr lvl="0"/>
            <a:r>
              <a:rPr lang="en-AU" sz="1200" dirty="0"/>
              <a:t>Lack of community engagement in language </a:t>
            </a:r>
          </a:p>
          <a:p>
            <a:pPr lvl="0"/>
            <a:r>
              <a:rPr lang="en-AU" sz="1200" dirty="0"/>
              <a:t>Higher levels of violence tolerance </a:t>
            </a:r>
          </a:p>
          <a:p>
            <a:pPr lvl="0"/>
            <a:r>
              <a:rPr lang="en-AU" sz="1200" dirty="0"/>
              <a:t>Need for infrastructure </a:t>
            </a:r>
            <a:r>
              <a:rPr lang="en-AU" sz="1200" dirty="0">
                <a:sym typeface="Wingdings"/>
              </a:rPr>
              <a:t></a:t>
            </a:r>
            <a:r>
              <a:rPr lang="en-AU" sz="1200" dirty="0"/>
              <a:t> safe space / healing space / spaces that support therapeutic service </a:t>
            </a:r>
          </a:p>
          <a:p>
            <a:r>
              <a:rPr lang="en-AU" sz="1200" dirty="0"/>
              <a:t> </a:t>
            </a:r>
          </a:p>
          <a:p>
            <a:r>
              <a:rPr lang="en-AU" sz="1200" u="sng" dirty="0"/>
              <a:t>Consequences </a:t>
            </a:r>
            <a:endParaRPr lang="en-AU" sz="1200" dirty="0"/>
          </a:p>
          <a:p>
            <a:pPr lvl="0"/>
            <a:r>
              <a:rPr lang="en-AU" sz="1200" dirty="0"/>
              <a:t>Higher rates of incarceration (trauma of family, separation, and imprisonment) and child protection (intergenerational trauma)</a:t>
            </a:r>
          </a:p>
          <a:p>
            <a:pPr lvl="0"/>
            <a:r>
              <a:rPr lang="en-AU" sz="1200" dirty="0"/>
              <a:t>High rates of acquired brain injury / health issues / disability</a:t>
            </a:r>
          </a:p>
          <a:p>
            <a:pPr lvl="0"/>
            <a:r>
              <a:rPr lang="en-AU" sz="1200" dirty="0"/>
              <a:t>Development of unhealthy coping strategies (substance misuse)</a:t>
            </a:r>
          </a:p>
          <a:p>
            <a:pPr lvl="0"/>
            <a:r>
              <a:rPr lang="en-AU" sz="1200" dirty="0"/>
              <a:t>Community is misinformed of available services, their right, and may lead to the abovementioned consequences 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358950"/>
            <a:ext cx="4375150" cy="5767216"/>
          </a:xfrm>
        </p:spPr>
        <p:txBody>
          <a:bodyPr/>
          <a:lstStyle/>
          <a:p>
            <a:r>
              <a:rPr lang="en-AU" sz="1200" u="sng" dirty="0" err="1"/>
              <a:t>Wurli</a:t>
            </a:r>
            <a:r>
              <a:rPr lang="en-AU" sz="1200" u="sng" dirty="0"/>
              <a:t> – Data Collection</a:t>
            </a:r>
            <a:endParaRPr lang="en-AU" sz="1200" dirty="0"/>
          </a:p>
          <a:p>
            <a:pPr lvl="0"/>
            <a:r>
              <a:rPr lang="en-AU" sz="1200" dirty="0"/>
              <a:t>Data from person / family = collected through </a:t>
            </a:r>
            <a:r>
              <a:rPr lang="en-AU" sz="1200" dirty="0" err="1"/>
              <a:t>communicare</a:t>
            </a:r>
            <a:r>
              <a:rPr lang="en-AU" sz="1200" dirty="0"/>
              <a:t> (can be developed to meet reporting needs) </a:t>
            </a:r>
          </a:p>
          <a:p>
            <a:pPr lvl="1"/>
            <a:r>
              <a:rPr lang="en-AU" sz="1200" dirty="0" err="1"/>
              <a:t>Centerlink</a:t>
            </a:r>
            <a:r>
              <a:rPr lang="en-AU" sz="1200" dirty="0"/>
              <a:t> payments</a:t>
            </a:r>
          </a:p>
          <a:p>
            <a:pPr lvl="1"/>
            <a:r>
              <a:rPr lang="en-AU" sz="1200" dirty="0"/>
              <a:t>Legal </a:t>
            </a:r>
            <a:r>
              <a:rPr lang="en-AU" sz="1200" dirty="0" err="1"/>
              <a:t>eg</a:t>
            </a:r>
            <a:r>
              <a:rPr lang="en-AU" sz="1200" dirty="0"/>
              <a:t> orders, victims comp, child protective status</a:t>
            </a:r>
          </a:p>
          <a:p>
            <a:pPr lvl="1"/>
            <a:r>
              <a:rPr lang="en-AU" sz="1200" dirty="0"/>
              <a:t>Housing</a:t>
            </a:r>
          </a:p>
          <a:p>
            <a:pPr lvl="1"/>
            <a:r>
              <a:rPr lang="en-AU" sz="1200" dirty="0"/>
              <a:t>Any other services involved</a:t>
            </a:r>
          </a:p>
          <a:p>
            <a:pPr lvl="1"/>
            <a:r>
              <a:rPr lang="en-AU" sz="1200" dirty="0"/>
              <a:t>Has the ability to define episodes of care </a:t>
            </a:r>
            <a:r>
              <a:rPr lang="en-AU" sz="1200" dirty="0" err="1"/>
              <a:t>etc</a:t>
            </a:r>
            <a:r>
              <a:rPr lang="en-AU" sz="1200" dirty="0"/>
              <a:t> then close the episode / client </a:t>
            </a:r>
            <a:r>
              <a:rPr lang="en-AU" sz="1200" dirty="0" err="1"/>
              <a:t>etc</a:t>
            </a:r>
            <a:endParaRPr lang="en-AU" sz="1200" dirty="0"/>
          </a:p>
          <a:p>
            <a:pPr lvl="0"/>
            <a:r>
              <a:rPr lang="en-AU" sz="1200" dirty="0"/>
              <a:t>Data from other services / additional</a:t>
            </a:r>
          </a:p>
          <a:p>
            <a:pPr lvl="0"/>
            <a:r>
              <a:rPr lang="en-AU" sz="1200" dirty="0"/>
              <a:t>Main presenting issue/s (tick box)</a:t>
            </a:r>
          </a:p>
          <a:p>
            <a:pPr lvl="1"/>
            <a:r>
              <a:rPr lang="en-AU" sz="1200" dirty="0"/>
              <a:t>Selected by professional</a:t>
            </a:r>
          </a:p>
          <a:p>
            <a:pPr lvl="1"/>
            <a:r>
              <a:rPr lang="en-AU" sz="1200" dirty="0"/>
              <a:t>DV is currently an option to select</a:t>
            </a:r>
          </a:p>
          <a:p>
            <a:pPr lvl="0"/>
            <a:r>
              <a:rPr lang="en-AU" sz="1200" dirty="0"/>
              <a:t>Chronic health issues</a:t>
            </a:r>
          </a:p>
          <a:p>
            <a:pPr lvl="0"/>
            <a:r>
              <a:rPr lang="en-AU" sz="1200" dirty="0"/>
              <a:t>Family info (currently not in </a:t>
            </a:r>
            <a:r>
              <a:rPr lang="en-AU" sz="1200" dirty="0" err="1"/>
              <a:t>communicare</a:t>
            </a:r>
            <a:r>
              <a:rPr lang="en-AU" sz="1200" dirty="0"/>
              <a:t> – need to develop a ‘family file’ – this is doable) </a:t>
            </a:r>
          </a:p>
          <a:p>
            <a:pPr lvl="1"/>
            <a:r>
              <a:rPr lang="en-AU" sz="1200" dirty="0"/>
              <a:t># of children - age, school</a:t>
            </a:r>
          </a:p>
          <a:p>
            <a:pPr lvl="1"/>
            <a:r>
              <a:rPr lang="en-AU" sz="1200" dirty="0"/>
              <a:t>Partnerships / marriages </a:t>
            </a:r>
            <a:r>
              <a:rPr lang="en-AU" sz="1200" dirty="0" err="1"/>
              <a:t>etc</a:t>
            </a:r>
            <a:r>
              <a:rPr lang="en-AU" sz="1200" dirty="0"/>
              <a:t> </a:t>
            </a:r>
          </a:p>
          <a:p>
            <a:pPr lvl="0"/>
            <a:r>
              <a:rPr lang="en-AU" sz="1200" dirty="0"/>
              <a:t>Languages </a:t>
            </a:r>
          </a:p>
          <a:p>
            <a:pPr lvl="0"/>
            <a:r>
              <a:rPr lang="en-AU" sz="1200" dirty="0"/>
              <a:t>Referral in pathways + if re-referring in </a:t>
            </a:r>
          </a:p>
          <a:p>
            <a:pPr lvl="0"/>
            <a:r>
              <a:rPr lang="en-AU" sz="1200" dirty="0"/>
              <a:t>On discharge – ask client which interventions </a:t>
            </a:r>
            <a:r>
              <a:rPr lang="en-AU" sz="1200" dirty="0" err="1"/>
              <a:t>etc</a:t>
            </a:r>
            <a:r>
              <a:rPr lang="en-AU" sz="1200" dirty="0"/>
              <a:t> were effective (BUT client bias)</a:t>
            </a:r>
          </a:p>
          <a:p>
            <a:pPr lvl="0"/>
            <a:r>
              <a:rPr lang="en-AU" sz="1200" dirty="0"/>
              <a:t>FV counsellors = metric testing to gauge ‘effectiveness’ of interventions</a:t>
            </a:r>
          </a:p>
          <a:p>
            <a:pPr lvl="0"/>
            <a:r>
              <a:rPr lang="en-AU" sz="1200" dirty="0"/>
              <a:t> Attendance at meetings </a:t>
            </a:r>
          </a:p>
          <a:p>
            <a:pPr lvl="0"/>
            <a:r>
              <a:rPr lang="en-AU" sz="1200" dirty="0"/>
              <a:t>Engagement activities </a:t>
            </a:r>
          </a:p>
          <a:p>
            <a:pPr lvl="0"/>
            <a:r>
              <a:rPr lang="en-AU" sz="1200" dirty="0"/>
              <a:t># of ATSI employed </a:t>
            </a:r>
          </a:p>
          <a:p>
            <a:pPr lvl="0"/>
            <a:r>
              <a:rPr lang="en-AU" sz="1200" dirty="0"/>
              <a:t>Referrals in show declining trends in severity – child protection records ?? (</a:t>
            </a:r>
            <a:r>
              <a:rPr lang="en-AU" sz="1200" dirty="0" err="1"/>
              <a:t>MoU</a:t>
            </a:r>
            <a:r>
              <a:rPr lang="en-AU" sz="1200" dirty="0"/>
              <a:t>??) </a:t>
            </a:r>
          </a:p>
          <a:p>
            <a:r>
              <a:rPr lang="en-AU" sz="1200" dirty="0"/>
              <a:t> 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929551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789</Words>
  <Application>Microsoft Macintosh PowerPoint</Application>
  <PresentationFormat>A4 Paper (210x297 mm)</PresentationFormat>
  <Paragraphs>123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Wurli (Workshop 14 July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29</cp:revision>
  <dcterms:created xsi:type="dcterms:W3CDTF">2017-06-04T19:59:37Z</dcterms:created>
  <dcterms:modified xsi:type="dcterms:W3CDTF">2017-07-03T12:06:35Z</dcterms:modified>
</cp:coreProperties>
</file>