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</p:sldIdLst>
  <p:sldSz cx="9906000" cy="6858000" type="A4"/>
  <p:notesSz cx="6858000" cy="9144000"/>
  <p:defaultTextStyle>
    <a:defPPr>
      <a:defRPr lang="en-US"/>
    </a:defPPr>
    <a:lvl1pPr marL="0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1pPr>
    <a:lvl2pPr marL="104836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2pPr>
    <a:lvl3pPr marL="209672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3pPr>
    <a:lvl4pPr marL="314508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4pPr>
    <a:lvl5pPr marL="419344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5pPr>
    <a:lvl6pPr marL="524180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629016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733852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838688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3"/>
  </p:normalViewPr>
  <p:slideViewPr>
    <p:cSldViewPr snapToGrid="0" snapToObjects="1">
      <p:cViewPr varScale="1">
        <p:scale>
          <a:sx n="92" d="100"/>
          <a:sy n="92" d="100"/>
        </p:scale>
        <p:origin x="-1568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1" y="2130431"/>
            <a:ext cx="8420100" cy="14700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4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9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145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19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24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29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33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38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665D2-8B34-5A47-8A08-5D3094DBB7B4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F4EE6-F0C0-5042-94A0-627C911C92D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6253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00A45-F682-F047-8ADC-C29B046D4A4E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F09CF-94D2-1446-ACEE-EB8CFA17E1F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4633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1" y="274647"/>
            <a:ext cx="2228850" cy="58515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7"/>
            <a:ext cx="6521450" cy="58515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689D9-1A1B-BE47-9E0D-A3E914900B39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78D3F-3D63-5444-AEDE-68966F8FFBD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337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D8807-04B2-164F-847A-2859111DB5B7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34894-DDF0-2748-8806-9B78484CF93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6799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9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9"/>
            <a:ext cx="8420100" cy="1500188"/>
          </a:xfrm>
        </p:spPr>
        <p:txBody>
          <a:bodyPr anchor="b"/>
          <a:lstStyle>
            <a:lvl1pPr marL="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1pPr>
            <a:lvl2pPr marL="104836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2pPr>
            <a:lvl3pPr marL="209672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3pPr>
            <a:lvl4pPr marL="314508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4pPr>
            <a:lvl5pPr marL="419344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5pPr>
            <a:lvl6pPr marL="52418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6pPr>
            <a:lvl7pPr marL="629016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7pPr>
            <a:lvl8pPr marL="733852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8pPr>
            <a:lvl9pPr marL="838688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3FA55-C94C-D742-B1AD-EFFADB1BF822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EB030-C945-2240-8301-39D5457BC34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1121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75150" cy="4525965"/>
          </a:xfrm>
        </p:spPr>
        <p:txBody>
          <a:bodyPr/>
          <a:lstStyle>
            <a:lvl1pPr>
              <a:defRPr sz="6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0"/>
            <a:ext cx="4375150" cy="4525965"/>
          </a:xfrm>
        </p:spPr>
        <p:txBody>
          <a:bodyPr/>
          <a:lstStyle>
            <a:lvl1pPr>
              <a:defRPr sz="6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7AED6-6FFD-644D-A6B1-17AC2F5F0341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39C68-0299-204A-9322-98E8CE0E2DD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138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5"/>
            <a:ext cx="4376870" cy="639765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04836" indent="0">
              <a:buNone/>
              <a:defRPr sz="500" b="1"/>
            </a:lvl2pPr>
            <a:lvl3pPr marL="209672" indent="0">
              <a:buNone/>
              <a:defRPr sz="400" b="1"/>
            </a:lvl3pPr>
            <a:lvl4pPr marL="314508" indent="0">
              <a:buNone/>
              <a:defRPr sz="400" b="1"/>
            </a:lvl4pPr>
            <a:lvl5pPr marL="419344" indent="0">
              <a:buNone/>
              <a:defRPr sz="400" b="1"/>
            </a:lvl5pPr>
            <a:lvl6pPr marL="524180" indent="0">
              <a:buNone/>
              <a:defRPr sz="400" b="1"/>
            </a:lvl6pPr>
            <a:lvl7pPr marL="629016" indent="0">
              <a:buNone/>
              <a:defRPr sz="400" b="1"/>
            </a:lvl7pPr>
            <a:lvl8pPr marL="733852" indent="0">
              <a:buNone/>
              <a:defRPr sz="400" b="1"/>
            </a:lvl8pPr>
            <a:lvl9pPr marL="838688" indent="0">
              <a:buNone/>
              <a:defRPr sz="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80"/>
            <a:ext cx="4376870" cy="3951285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5"/>
            <a:ext cx="4378590" cy="639765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04836" indent="0">
              <a:buNone/>
              <a:defRPr sz="500" b="1"/>
            </a:lvl2pPr>
            <a:lvl3pPr marL="209672" indent="0">
              <a:buNone/>
              <a:defRPr sz="400" b="1"/>
            </a:lvl3pPr>
            <a:lvl4pPr marL="314508" indent="0">
              <a:buNone/>
              <a:defRPr sz="400" b="1"/>
            </a:lvl4pPr>
            <a:lvl5pPr marL="419344" indent="0">
              <a:buNone/>
              <a:defRPr sz="400" b="1"/>
            </a:lvl5pPr>
            <a:lvl6pPr marL="524180" indent="0">
              <a:buNone/>
              <a:defRPr sz="400" b="1"/>
            </a:lvl6pPr>
            <a:lvl7pPr marL="629016" indent="0">
              <a:buNone/>
              <a:defRPr sz="400" b="1"/>
            </a:lvl7pPr>
            <a:lvl8pPr marL="733852" indent="0">
              <a:buNone/>
              <a:defRPr sz="400" b="1"/>
            </a:lvl8pPr>
            <a:lvl9pPr marL="838688" indent="0">
              <a:buNone/>
              <a:defRPr sz="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80"/>
            <a:ext cx="4378590" cy="3951285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1009C-6783-EE46-B6D2-7DDF8B2C53B1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7EFB4-F2C4-5445-A83E-092F12460BD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638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F6E88-015C-2D48-A93F-B550DB6C464D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E74CB-DD17-7D4A-9DA2-FCDB33E8D8E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3686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9BC64-C6F7-C841-9CD3-3AD1DA3E0B9C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AB1C9-55D8-C74E-B2C6-503F9CDA633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7905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3"/>
            <a:ext cx="3259006" cy="1162050"/>
          </a:xfrm>
        </p:spPr>
        <p:txBody>
          <a:bodyPr anchor="b"/>
          <a:lstStyle>
            <a:lvl1pPr algn="l">
              <a:defRPr sz="5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6"/>
            <a:ext cx="5537729" cy="5853113"/>
          </a:xfrm>
        </p:spPr>
        <p:txBody>
          <a:bodyPr/>
          <a:lstStyle>
            <a:lvl1pPr>
              <a:defRPr sz="700"/>
            </a:lvl1pPr>
            <a:lvl2pPr>
              <a:defRPr sz="600"/>
            </a:lvl2pPr>
            <a:lvl3pPr>
              <a:defRPr sz="6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6"/>
            <a:ext cx="3259006" cy="4691063"/>
          </a:xfrm>
        </p:spPr>
        <p:txBody>
          <a:bodyPr/>
          <a:lstStyle>
            <a:lvl1pPr marL="0" indent="0">
              <a:buNone/>
              <a:defRPr sz="300"/>
            </a:lvl1pPr>
            <a:lvl2pPr marL="104836" indent="0">
              <a:buNone/>
              <a:defRPr sz="300"/>
            </a:lvl2pPr>
            <a:lvl3pPr marL="209672" indent="0">
              <a:buNone/>
              <a:defRPr sz="200"/>
            </a:lvl3pPr>
            <a:lvl4pPr marL="314508" indent="0">
              <a:buNone/>
              <a:defRPr sz="200"/>
            </a:lvl4pPr>
            <a:lvl5pPr marL="419344" indent="0">
              <a:buNone/>
              <a:defRPr sz="200"/>
            </a:lvl5pPr>
            <a:lvl6pPr marL="524180" indent="0">
              <a:buNone/>
              <a:defRPr sz="200"/>
            </a:lvl6pPr>
            <a:lvl7pPr marL="629016" indent="0">
              <a:buNone/>
              <a:defRPr sz="200"/>
            </a:lvl7pPr>
            <a:lvl8pPr marL="733852" indent="0">
              <a:buNone/>
              <a:defRPr sz="200"/>
            </a:lvl8pPr>
            <a:lvl9pPr marL="838688" indent="0">
              <a:buNone/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82B06-8566-944A-8926-EF3BDDE9822C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36A51-7AF1-554A-87A3-F0E361D55E9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837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4"/>
            <a:ext cx="5943600" cy="566738"/>
          </a:xfrm>
        </p:spPr>
        <p:txBody>
          <a:bodyPr anchor="b"/>
          <a:lstStyle>
            <a:lvl1pPr algn="l">
              <a:defRPr sz="5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2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700"/>
            </a:lvl1pPr>
            <a:lvl2pPr marL="104836" indent="0">
              <a:buNone/>
              <a:defRPr sz="600"/>
            </a:lvl2pPr>
            <a:lvl3pPr marL="209672" indent="0">
              <a:buNone/>
              <a:defRPr sz="600"/>
            </a:lvl3pPr>
            <a:lvl4pPr marL="314508" indent="0">
              <a:buNone/>
              <a:defRPr sz="500"/>
            </a:lvl4pPr>
            <a:lvl5pPr marL="419344" indent="0">
              <a:buNone/>
              <a:defRPr sz="500"/>
            </a:lvl5pPr>
            <a:lvl6pPr marL="524180" indent="0">
              <a:buNone/>
              <a:defRPr sz="500"/>
            </a:lvl6pPr>
            <a:lvl7pPr marL="629016" indent="0">
              <a:buNone/>
              <a:defRPr sz="500"/>
            </a:lvl7pPr>
            <a:lvl8pPr marL="733852" indent="0">
              <a:buNone/>
              <a:defRPr sz="500"/>
            </a:lvl8pPr>
            <a:lvl9pPr marL="838688" indent="0">
              <a:buNone/>
              <a:defRPr sz="5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41"/>
            <a:ext cx="5943600" cy="804863"/>
          </a:xfrm>
        </p:spPr>
        <p:txBody>
          <a:bodyPr/>
          <a:lstStyle>
            <a:lvl1pPr marL="0" indent="0">
              <a:buNone/>
              <a:defRPr sz="300"/>
            </a:lvl1pPr>
            <a:lvl2pPr marL="104836" indent="0">
              <a:buNone/>
              <a:defRPr sz="300"/>
            </a:lvl2pPr>
            <a:lvl3pPr marL="209672" indent="0">
              <a:buNone/>
              <a:defRPr sz="200"/>
            </a:lvl3pPr>
            <a:lvl4pPr marL="314508" indent="0">
              <a:buNone/>
              <a:defRPr sz="200"/>
            </a:lvl4pPr>
            <a:lvl5pPr marL="419344" indent="0">
              <a:buNone/>
              <a:defRPr sz="200"/>
            </a:lvl5pPr>
            <a:lvl6pPr marL="524180" indent="0">
              <a:buNone/>
              <a:defRPr sz="200"/>
            </a:lvl6pPr>
            <a:lvl7pPr marL="629016" indent="0">
              <a:buNone/>
              <a:defRPr sz="200"/>
            </a:lvl7pPr>
            <a:lvl8pPr marL="733852" indent="0">
              <a:buNone/>
              <a:defRPr sz="200"/>
            </a:lvl8pPr>
            <a:lvl9pPr marL="838688" indent="0">
              <a:buNone/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E5AB-6ED0-7645-A43A-DA9AC7F22039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105D1-4093-8946-A167-57F86797EA1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6717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5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0967" tIns="10484" rIns="20967" bIns="104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9"/>
            <a:ext cx="2311400" cy="365123"/>
          </a:xfrm>
          <a:prstGeom prst="rect">
            <a:avLst/>
          </a:prstGeom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</a:bodyPr>
          <a:lstStyle>
            <a:lvl1pPr>
              <a:defRPr sz="300" smtClean="0">
                <a:solidFill>
                  <a:srgbClr val="898989"/>
                </a:solidFill>
                <a:latin typeface="Calibri" charset="0"/>
                <a:cs typeface="+mn-cs"/>
              </a:defRPr>
            </a:lvl1pPr>
          </a:lstStyle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fld id="{3AE2A829-4571-2C40-925F-593ABB27E8C2}" type="datetimeFigureOut">
              <a:rPr lang="en-AU" smtClean="0">
                <a:ea typeface="ＭＳ Ｐゴシック" charset="0"/>
              </a:rPr>
              <a:pPr defTabSz="209672" fontAlgn="base">
                <a:spcBef>
                  <a:spcPct val="0"/>
                </a:spcBef>
                <a:spcAft>
                  <a:spcPct val="0"/>
                </a:spcAft>
                <a:defRPr/>
              </a:pPr>
              <a:t>3/7/17</a:t>
            </a:fld>
            <a:endParaRPr lang="en-AU"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1" y="6356359"/>
            <a:ext cx="3136900" cy="365123"/>
          </a:xfrm>
          <a:prstGeom prst="rect">
            <a:avLst/>
          </a:prstGeom>
        </p:spPr>
        <p:txBody>
          <a:bodyPr vert="horz" lIns="20967" tIns="10484" rIns="20967" bIns="10484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209672"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9"/>
            <a:ext cx="2311400" cy="365123"/>
          </a:xfrm>
          <a:prstGeom prst="rect">
            <a:avLst/>
          </a:prstGeom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</a:bodyPr>
          <a:lstStyle>
            <a:lvl1pPr algn="r">
              <a:defRPr sz="300" smtClean="0">
                <a:solidFill>
                  <a:srgbClr val="898989"/>
                </a:solidFill>
                <a:latin typeface="Calibri" charset="0"/>
                <a:cs typeface="+mn-cs"/>
              </a:defRPr>
            </a:lvl1pPr>
          </a:lstStyle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fld id="{12429223-3189-A747-8A27-D135581604FD}" type="slidenum">
              <a:rPr lang="en-AU" smtClean="0">
                <a:ea typeface="ＭＳ Ｐゴシック" charset="0"/>
              </a:rPr>
              <a:pPr defTabSz="20967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AU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00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0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104836" algn="ctr" rtl="0" fontAlgn="base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</a:defRPr>
      </a:lvl6pPr>
      <a:lvl7pPr marL="209672" algn="ctr" rtl="0" fontAlgn="base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</a:defRPr>
      </a:lvl7pPr>
      <a:lvl8pPr marL="314508" algn="ctr" rtl="0" fontAlgn="base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</a:defRPr>
      </a:lvl8pPr>
      <a:lvl9pPr marL="419344" algn="ctr" rtl="0" fontAlgn="base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78627" indent="-7862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7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170358" indent="-655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62090" indent="-5241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6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66926" indent="-5241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71762" indent="-5241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76598" indent="-52418" algn="l" defTabSz="209672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681434" indent="-52418" algn="l" defTabSz="209672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786270" indent="-52418" algn="l" defTabSz="209672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891106" indent="-52418" algn="l" defTabSz="209672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4836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9672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14508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19344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24180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29016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33852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38688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ounded Rectangular Callout 34"/>
          <p:cNvSpPr/>
          <p:nvPr/>
        </p:nvSpPr>
        <p:spPr>
          <a:xfrm>
            <a:off x="200972" y="913149"/>
            <a:ext cx="1052512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will you invest?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4412" y="1450194"/>
            <a:ext cx="1052512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INPUTS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Staff, Money, Previous research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26104" y="1450194"/>
            <a:ext cx="1458383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OUTPUTS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Units of service delivered to stakeholders / to meet project objectives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73916" y="1450194"/>
            <a:ext cx="1728391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SHORT-TERM OUTCOMES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(In 0-2 years)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Changes in knowledge, awareness, convenience, motivation </a:t>
            </a:r>
            <a:r>
              <a:rPr lang="en-AU" sz="900" kern="0" dirty="0" err="1">
                <a:latin typeface="Arial"/>
                <a:ea typeface="ＭＳ Ｐゴシック" charset="0"/>
                <a:cs typeface="Arial"/>
              </a:rPr>
              <a:t>etc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95666" y="1450194"/>
            <a:ext cx="1878013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INTERMEDIATE  OUTCOMES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(In 2-5 years)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Changes in behaviour, actions, practices, decisions or policies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59422" y="1450197"/>
            <a:ext cx="1480741" cy="5751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LONG-TERM  OUTCOMES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(In 5+ years)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Environmental, Social, Economic  changes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364533" y="1450194"/>
            <a:ext cx="1460104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ACTIVITIES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Events or processes to meet needs /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Objectives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178860" y="274635"/>
            <a:ext cx="4765357" cy="388336"/>
          </a:xfrm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n-AU" sz="900" b="1" dirty="0">
                <a:solidFill>
                  <a:srgbClr val="000000"/>
                </a:solidFill>
                <a:latin typeface="Calibri" charset="0"/>
                <a:cs typeface="+mj-cs"/>
              </a:rPr>
              <a:t>Provider name</a:t>
            </a:r>
            <a:r>
              <a:rPr lang="en-AU" sz="9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: </a:t>
            </a:r>
            <a:r>
              <a:rPr lang="en-AU" sz="1800" b="1" dirty="0" err="1" smtClean="0">
                <a:solidFill>
                  <a:srgbClr val="000000"/>
                </a:solidFill>
                <a:latin typeface="Calibri" charset="0"/>
                <a:cs typeface="+mj-cs"/>
              </a:rPr>
              <a:t>Wurli</a:t>
            </a:r>
            <a:r>
              <a:rPr lang="en-AU" sz="18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 </a:t>
            </a:r>
            <a:r>
              <a:rPr lang="en-AU" sz="12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(Workshop 14 July 2017)</a:t>
            </a:r>
            <a:endParaRPr lang="en-AU" sz="1200" b="1" dirty="0">
              <a:solidFill>
                <a:srgbClr val="000000"/>
              </a:solidFill>
              <a:latin typeface="Calibri" charset="0"/>
              <a:cs typeface="+mj-cs"/>
            </a:endParaRPr>
          </a:p>
        </p:txBody>
      </p:sp>
      <p:sp>
        <p:nvSpPr>
          <p:cNvPr id="28" name="Rounded Rectangular Callout 27"/>
          <p:cNvSpPr/>
          <p:nvPr/>
        </p:nvSpPr>
        <p:spPr>
          <a:xfrm>
            <a:off x="1364533" y="913149"/>
            <a:ext cx="1460104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will you do in your project?</a:t>
            </a:r>
          </a:p>
        </p:txBody>
      </p:sp>
      <p:sp>
        <p:nvSpPr>
          <p:cNvPr id="29" name="Rounded Rectangular Callout 28"/>
          <p:cNvSpPr/>
          <p:nvPr/>
        </p:nvSpPr>
        <p:spPr>
          <a:xfrm>
            <a:off x="2926104" y="913149"/>
            <a:ext cx="1458383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will you deliver?</a:t>
            </a:r>
          </a:p>
        </p:txBody>
      </p:sp>
      <p:sp>
        <p:nvSpPr>
          <p:cNvPr id="30" name="Rounded Rectangular Callout 29"/>
          <p:cNvSpPr/>
          <p:nvPr/>
        </p:nvSpPr>
        <p:spPr>
          <a:xfrm>
            <a:off x="4473916" y="913149"/>
            <a:ext cx="1728391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do you hope this achieves?</a:t>
            </a:r>
          </a:p>
        </p:txBody>
      </p:sp>
      <p:sp>
        <p:nvSpPr>
          <p:cNvPr id="31" name="Rounded Rectangular Callout 30"/>
          <p:cNvSpPr/>
          <p:nvPr/>
        </p:nvSpPr>
        <p:spPr>
          <a:xfrm>
            <a:off x="6295667" y="913149"/>
            <a:ext cx="1878012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>
                <a:solidFill>
                  <a:prstClr val="black"/>
                </a:solidFill>
                <a:latin typeface="Arial"/>
                <a:ea typeface="ＭＳ Ｐゴシック" charset="0"/>
                <a:cs typeface="Arial"/>
              </a:rPr>
              <a:t>If the short-term outcomes are achieved….?</a:t>
            </a:r>
          </a:p>
        </p:txBody>
      </p:sp>
      <p:sp>
        <p:nvSpPr>
          <p:cNvPr id="32" name="Rounded Rectangular Callout 31"/>
          <p:cNvSpPr/>
          <p:nvPr/>
        </p:nvSpPr>
        <p:spPr>
          <a:xfrm>
            <a:off x="8259422" y="913149"/>
            <a:ext cx="1495238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is the overall aim of the service?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0972" y="2300526"/>
            <a:ext cx="1052512" cy="19601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Healing spaces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4 x community engagement support workers 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2 x FV case managers 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2 x FV counsellors 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Workshop </a:t>
            </a:r>
            <a:r>
              <a:rPr lang="en-AU" sz="900" kern="0" dirty="0" err="1" smtClean="0">
                <a:latin typeface="Arial"/>
                <a:ea typeface="ＭＳ Ｐゴシック" charset="0"/>
                <a:cs typeface="Arial"/>
              </a:rPr>
              <a:t>consun</a:t>
            </a:r>
            <a:r>
              <a:rPr lang="mr-IN" sz="900" kern="0" dirty="0" smtClean="0">
                <a:latin typeface="Arial"/>
                <a:ea typeface="ＭＳ Ｐゴシック" charset="0"/>
                <a:cs typeface="Arial"/>
              </a:rPr>
              <a:t>……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.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IT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Office space 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Vehicles  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380257" y="2300526"/>
            <a:ext cx="1460104" cy="40376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Training around trauma transfer 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DV included in assessment process 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Community staff training program 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  <a:sym typeface="Wingdings"/>
              </a:rPr>
              <a:t> succession planning 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  <a:sym typeface="Wingdings"/>
              </a:rPr>
              <a:t>Increase inter-agency meetings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  <a:sym typeface="Wingdings"/>
              </a:rPr>
              <a:t>Risk assessment &amp; co-designing family safety plans 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  <a:sym typeface="Wingdings"/>
              </a:rPr>
              <a:t>Organisation of interpreter services 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Improve stakeholder referrals in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Community activities  1/month/community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Engage specialists </a:t>
            </a:r>
            <a:r>
              <a:rPr lang="en-AU" sz="900" kern="0" dirty="0" err="1" smtClean="0">
                <a:latin typeface="Arial"/>
                <a:ea typeface="ＭＳ Ｐゴシック" charset="0"/>
                <a:cs typeface="Arial"/>
              </a:rPr>
              <a:t>eg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. Art / music </a:t>
            </a:r>
            <a:r>
              <a:rPr lang="en-AU" sz="900" kern="0" dirty="0" err="1" smtClean="0">
                <a:latin typeface="Arial"/>
                <a:ea typeface="ＭＳ Ｐゴシック" charset="0"/>
                <a:cs typeface="Arial"/>
              </a:rPr>
              <a:t>etc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 therapists 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Case managers </a:t>
            </a:r>
            <a:r>
              <a:rPr lang="mr-IN" sz="900" kern="0" dirty="0" smtClean="0">
                <a:latin typeface="Arial"/>
                <a:ea typeface="ＭＳ Ｐゴシック" charset="0"/>
                <a:cs typeface="Arial"/>
              </a:rPr>
              <a:t>–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 referrals, assistance, other </a:t>
            </a:r>
            <a:r>
              <a:rPr lang="en-AU" sz="900" kern="0" dirty="0" err="1" smtClean="0">
                <a:latin typeface="Arial"/>
                <a:ea typeface="ＭＳ Ｐゴシック" charset="0"/>
                <a:cs typeface="Arial"/>
              </a:rPr>
              <a:t>gov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 </a:t>
            </a:r>
            <a:r>
              <a:rPr lang="en-AU" sz="900" kern="0" dirty="0" err="1" smtClean="0">
                <a:latin typeface="Arial"/>
                <a:ea typeface="ＭＳ Ｐゴシック" charset="0"/>
                <a:cs typeface="Arial"/>
              </a:rPr>
              <a:t>depts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 &amp; services 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Clinical / peer supervision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Cultural steering committee 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26104" y="2285286"/>
            <a:ext cx="1458383" cy="29296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dirty="0" smtClean="0">
                <a:latin typeface="Arial" charset="0"/>
                <a:ea typeface="Arial" charset="0"/>
                <a:cs typeface="Arial" charset="0"/>
              </a:rPr>
              <a:t>Increase in self-referrals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dirty="0" smtClean="0">
                <a:latin typeface="Arial" charset="0"/>
                <a:ea typeface="Arial" charset="0"/>
                <a:cs typeface="Arial" charset="0"/>
              </a:rPr>
              <a:t>Increase in local DV workers with relevant skills 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dirty="0" smtClean="0">
                <a:latin typeface="Arial" charset="0"/>
                <a:ea typeface="Arial" charset="0"/>
                <a:cs typeface="Arial" charset="0"/>
              </a:rPr>
              <a:t>An increase in engagement + participation (potentially staying in service for longer)  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dirty="0" smtClean="0">
                <a:latin typeface="Arial" charset="0"/>
                <a:ea typeface="Arial" charset="0"/>
                <a:cs typeface="Arial" charset="0"/>
              </a:rPr>
              <a:t>An increase in the # of family gatherings + on country healing 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dirty="0" smtClean="0">
                <a:latin typeface="Arial" charset="0"/>
                <a:ea typeface="Arial" charset="0"/>
                <a:cs typeface="Arial" charset="0"/>
              </a:rPr>
              <a:t>100% local employment 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dirty="0" smtClean="0">
                <a:latin typeface="Arial" charset="0"/>
                <a:ea typeface="Arial" charset="0"/>
                <a:cs typeface="Arial" charset="0"/>
              </a:rPr>
              <a:t>Evidence-based practice is implemented organisation wide 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dirty="0" smtClean="0">
                <a:latin typeface="Arial" charset="0"/>
                <a:ea typeface="Arial" charset="0"/>
                <a:cs typeface="Arial" charset="0"/>
              </a:rPr>
              <a:t>Therapeutic rapport with children and families 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dirty="0" smtClean="0">
                <a:latin typeface="Arial" charset="0"/>
                <a:ea typeface="Arial" charset="0"/>
                <a:cs typeface="Arial" charset="0"/>
              </a:rPr>
              <a:t>Increase in family members supporting one another </a:t>
            </a:r>
            <a:endParaRPr lang="en-GB" sz="9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73916" y="2285286"/>
            <a:ext cx="1728391" cy="3068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An increase in community’s awareness of available services and cycles of DV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An increase in individual awareness of DV and services 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Minimisation of involvement by TFs 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A reduction in behavioural / emotional symptoms in kids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Increase in children’s insight and ability to articulate trauma 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Increase in family’s insight and ability to articulate trauma 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Increase in parents’ ability to respond to child’s needs 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Children and family gain coping strategies and ‘positive’ communication skills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295667" y="2285286"/>
            <a:ext cx="1878012" cy="34836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Increase in community’s ability to deal with DV issues 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Supportive of client participation by developing strategies and skills to navigate complex crisis situations and conflict resolution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Children achieving development milestones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Community is proactive in reducing the stigma associated with FV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An increase in children’s self-confidence and reduction in levels of depression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Strong cultural health principals and practices 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Family and cultural stability and connectedness 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 Child safety increased 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Increase in families using ‘positive’ conflict resolution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Increased integration between </a:t>
            </a:r>
            <a:r>
              <a:rPr lang="en-AU" sz="900" kern="0" dirty="0" err="1" smtClean="0">
                <a:latin typeface="Arial"/>
                <a:ea typeface="ＭＳ Ｐゴシック" charset="0"/>
                <a:cs typeface="Arial"/>
              </a:rPr>
              <a:t>Wurli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 and external services 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  <a:sym typeface="Wingdings"/>
              </a:rPr>
              <a:t> develop practical + integrated responses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259422" y="2285286"/>
            <a:ext cx="1480741" cy="3068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 smtClean="0">
                <a:solidFill>
                  <a:srgbClr val="454545"/>
                </a:solidFill>
                <a:latin typeface="Calibri" charset="0"/>
                <a:ea typeface="Calibri" charset="0"/>
                <a:cs typeface="Times New Roman" charset="0"/>
              </a:rPr>
              <a:t>Increase in community’s ability to deal with DV issues 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 smtClean="0">
                <a:solidFill>
                  <a:srgbClr val="454545"/>
                </a:solidFill>
                <a:latin typeface="Calibri" charset="0"/>
                <a:ea typeface="Calibri" charset="0"/>
                <a:cs typeface="Times New Roman" charset="0"/>
              </a:rPr>
              <a:t>Enhancing community ability to address FV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 smtClean="0">
                <a:solidFill>
                  <a:srgbClr val="454545"/>
                </a:solidFill>
                <a:latin typeface="Calibri" charset="0"/>
                <a:ea typeface="Calibri" charset="0"/>
                <a:cs typeface="Times New Roman" charset="0"/>
              </a:rPr>
              <a:t>Supportive home environment and community that encourages family unity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 smtClean="0">
                <a:solidFill>
                  <a:srgbClr val="454545"/>
                </a:solidFill>
                <a:latin typeface="Calibri" charset="0"/>
                <a:ea typeface="Calibri" charset="0"/>
                <a:cs typeface="Times New Roman" charset="0"/>
              </a:rPr>
              <a:t>Minimising impact of incarceration on family and community while striving to lower incarceration levels 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 smtClean="0">
                <a:solidFill>
                  <a:srgbClr val="454545"/>
                </a:solidFill>
                <a:latin typeface="Calibri" charset="0"/>
                <a:ea typeface="Calibri" charset="0"/>
                <a:cs typeface="Times New Roman" charset="0"/>
              </a:rPr>
              <a:t>Self determination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 smtClean="0">
                <a:solidFill>
                  <a:srgbClr val="454545"/>
                </a:solidFill>
                <a:latin typeface="Calibri" charset="0"/>
                <a:ea typeface="Calibri" charset="0"/>
                <a:cs typeface="Times New Roman" charset="0"/>
              </a:rPr>
              <a:t>An improvement in family relationships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dirty="0" smtClean="0">
                <a:solidFill>
                  <a:srgbClr val="454545"/>
                </a:solidFill>
                <a:latin typeface="Calibri" charset="0"/>
                <a:ea typeface="Calibri" charset="0"/>
                <a:cs typeface="Times New Roman" charset="0"/>
              </a:rPr>
              <a:t>Improvement in family’s mental health and wellbeing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GB" sz="900" smtClean="0">
                <a:solidFill>
                  <a:srgbClr val="454545"/>
                </a:solidFill>
                <a:latin typeface="Calibri" charset="0"/>
                <a:ea typeface="Calibri" charset="0"/>
                <a:cs typeface="Times New Roman" charset="0"/>
              </a:rPr>
              <a:t>Validating community led solutions </a:t>
            </a:r>
            <a:endParaRPr lang="en-GB" sz="900" dirty="0">
              <a:solidFill>
                <a:srgbClr val="454545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8109801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Oval 24"/>
          <p:cNvSpPr/>
          <p:nvPr/>
        </p:nvSpPr>
        <p:spPr>
          <a:xfrm>
            <a:off x="6151204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7" name="Oval 26"/>
          <p:cNvSpPr/>
          <p:nvPr/>
        </p:nvSpPr>
        <p:spPr>
          <a:xfrm>
            <a:off x="4401735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3" name="Oval 32"/>
          <p:cNvSpPr/>
          <p:nvPr/>
        </p:nvSpPr>
        <p:spPr>
          <a:xfrm>
            <a:off x="2864823" y="731771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4" name="Oval 33"/>
          <p:cNvSpPr/>
          <p:nvPr/>
        </p:nvSpPr>
        <p:spPr>
          <a:xfrm>
            <a:off x="1240709" y="731771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6" name="Oval 35"/>
          <p:cNvSpPr/>
          <p:nvPr/>
        </p:nvSpPr>
        <p:spPr>
          <a:xfrm>
            <a:off x="127757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37" name="Title 1"/>
          <p:cNvSpPr txBox="1">
            <a:spLocks/>
          </p:cNvSpPr>
          <p:nvPr/>
        </p:nvSpPr>
        <p:spPr bwMode="auto">
          <a:xfrm>
            <a:off x="4979480" y="271070"/>
            <a:ext cx="4765357" cy="388336"/>
          </a:xfrm>
          <a:prstGeom prst="rect">
            <a:avLst/>
          </a:prstGeo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en-AU" sz="900" b="1" dirty="0">
                <a:solidFill>
                  <a:srgbClr val="000000"/>
                </a:solidFill>
                <a:latin typeface="Calibri" charset="0"/>
                <a:cs typeface="+mj-cs"/>
              </a:rPr>
              <a:t>Time:</a:t>
            </a:r>
          </a:p>
        </p:txBody>
      </p:sp>
    </p:spTree>
    <p:extLst>
      <p:ext uri="{BB962C8B-B14F-4D97-AF65-F5344CB8AC3E}">
        <p14:creationId xmlns:p14="http://schemas.microsoft.com/office/powerpoint/2010/main" val="4128363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95300" y="358950"/>
            <a:ext cx="4375150" cy="5767216"/>
          </a:xfrm>
        </p:spPr>
        <p:txBody>
          <a:bodyPr/>
          <a:lstStyle/>
          <a:p>
            <a:r>
              <a:rPr lang="en-AU" sz="1200" u="sng" dirty="0" err="1"/>
              <a:t>Wurli</a:t>
            </a:r>
            <a:r>
              <a:rPr lang="en-AU" sz="1200" u="sng" dirty="0"/>
              <a:t> – Current Situation </a:t>
            </a:r>
            <a:endParaRPr lang="en-AU" sz="1200" dirty="0"/>
          </a:p>
          <a:p>
            <a:pPr lvl="0"/>
            <a:r>
              <a:rPr lang="en-AU" sz="1200" dirty="0"/>
              <a:t>Lack of services (Aboriginal specific providers in FV working towards reducing the risk of child removal + criminal justice involvement) </a:t>
            </a:r>
          </a:p>
          <a:p>
            <a:pPr lvl="1"/>
            <a:r>
              <a:rPr lang="en-AU" sz="1200" dirty="0"/>
              <a:t>Lack of advocacy and support systems available to Aboriginal residents that is culturally aware </a:t>
            </a:r>
          </a:p>
          <a:p>
            <a:pPr lvl="0"/>
            <a:r>
              <a:rPr lang="en-AU" sz="1200" dirty="0"/>
              <a:t>High rates of DV in Indigenous population / hospitalisation </a:t>
            </a:r>
          </a:p>
          <a:p>
            <a:pPr lvl="0"/>
            <a:r>
              <a:rPr lang="en-AU" sz="1200" dirty="0"/>
              <a:t>Lack of community engagement in language </a:t>
            </a:r>
          </a:p>
          <a:p>
            <a:pPr lvl="0"/>
            <a:r>
              <a:rPr lang="en-AU" sz="1200" dirty="0"/>
              <a:t>Higher levels of violence tolerance </a:t>
            </a:r>
          </a:p>
          <a:p>
            <a:pPr lvl="0"/>
            <a:r>
              <a:rPr lang="en-AU" sz="1200" dirty="0"/>
              <a:t>Need for infrastructure </a:t>
            </a:r>
            <a:r>
              <a:rPr lang="en-AU" sz="1200" dirty="0">
                <a:sym typeface="Wingdings"/>
              </a:rPr>
              <a:t></a:t>
            </a:r>
            <a:r>
              <a:rPr lang="en-AU" sz="1200" dirty="0"/>
              <a:t> safe space / healing space / spaces that support therapeutic service </a:t>
            </a:r>
          </a:p>
          <a:p>
            <a:r>
              <a:rPr lang="en-AU" sz="1200" dirty="0"/>
              <a:t> </a:t>
            </a:r>
          </a:p>
          <a:p>
            <a:r>
              <a:rPr lang="en-AU" sz="1200" u="sng" dirty="0"/>
              <a:t>Consequences </a:t>
            </a:r>
            <a:endParaRPr lang="en-AU" sz="1200" dirty="0"/>
          </a:p>
          <a:p>
            <a:pPr lvl="0"/>
            <a:r>
              <a:rPr lang="en-AU" sz="1200" dirty="0"/>
              <a:t>Higher rates of incarceration (trauma of family, separation, and imprisonment) and child protection (intergenerational trauma)</a:t>
            </a:r>
          </a:p>
          <a:p>
            <a:pPr lvl="0"/>
            <a:r>
              <a:rPr lang="en-AU" sz="1200" dirty="0"/>
              <a:t>High rates of acquired brain injury / health issues / disability</a:t>
            </a:r>
          </a:p>
          <a:p>
            <a:pPr lvl="0"/>
            <a:r>
              <a:rPr lang="en-AU" sz="1200" dirty="0"/>
              <a:t>Development of unhealthy coping strategies (substance misuse)</a:t>
            </a:r>
          </a:p>
          <a:p>
            <a:pPr lvl="0"/>
            <a:r>
              <a:rPr lang="en-AU" sz="1200" dirty="0"/>
              <a:t>Community is misinformed of available services, their right, and may lead to the abovementioned consequences </a:t>
            </a:r>
          </a:p>
          <a:p>
            <a:pPr marL="0" indent="0">
              <a:buNone/>
            </a:pPr>
            <a:endParaRPr lang="en-US" sz="105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035550" y="358950"/>
            <a:ext cx="4375150" cy="5767216"/>
          </a:xfrm>
        </p:spPr>
        <p:txBody>
          <a:bodyPr/>
          <a:lstStyle/>
          <a:p>
            <a:r>
              <a:rPr lang="en-AU" sz="1200" u="sng" dirty="0" err="1"/>
              <a:t>Wurli</a:t>
            </a:r>
            <a:r>
              <a:rPr lang="en-AU" sz="1200" u="sng" dirty="0"/>
              <a:t> – Data Collection</a:t>
            </a:r>
            <a:endParaRPr lang="en-AU" sz="1200" dirty="0"/>
          </a:p>
          <a:p>
            <a:pPr lvl="0"/>
            <a:r>
              <a:rPr lang="en-AU" sz="1200" dirty="0"/>
              <a:t>Data from person / family = collected through </a:t>
            </a:r>
            <a:r>
              <a:rPr lang="en-AU" sz="1200" dirty="0" err="1"/>
              <a:t>communicare</a:t>
            </a:r>
            <a:r>
              <a:rPr lang="en-AU" sz="1200" dirty="0"/>
              <a:t> (can be developed to meet reporting needs) </a:t>
            </a:r>
          </a:p>
          <a:p>
            <a:pPr lvl="1"/>
            <a:r>
              <a:rPr lang="en-AU" sz="1200" dirty="0" err="1"/>
              <a:t>Centerlink</a:t>
            </a:r>
            <a:r>
              <a:rPr lang="en-AU" sz="1200" dirty="0"/>
              <a:t> payments</a:t>
            </a:r>
          </a:p>
          <a:p>
            <a:pPr lvl="1"/>
            <a:r>
              <a:rPr lang="en-AU" sz="1200" dirty="0"/>
              <a:t>Legal </a:t>
            </a:r>
            <a:r>
              <a:rPr lang="en-AU" sz="1200" dirty="0" err="1"/>
              <a:t>eg</a:t>
            </a:r>
            <a:r>
              <a:rPr lang="en-AU" sz="1200" dirty="0"/>
              <a:t> orders, victims comp, child protective status</a:t>
            </a:r>
          </a:p>
          <a:p>
            <a:pPr lvl="1"/>
            <a:r>
              <a:rPr lang="en-AU" sz="1200" dirty="0"/>
              <a:t>Housing</a:t>
            </a:r>
          </a:p>
          <a:p>
            <a:pPr lvl="1"/>
            <a:r>
              <a:rPr lang="en-AU" sz="1200" dirty="0"/>
              <a:t>Any other services involved</a:t>
            </a:r>
          </a:p>
          <a:p>
            <a:pPr lvl="1"/>
            <a:r>
              <a:rPr lang="en-AU" sz="1200" dirty="0"/>
              <a:t>Has the ability to define episodes of care </a:t>
            </a:r>
            <a:r>
              <a:rPr lang="en-AU" sz="1200" dirty="0" err="1"/>
              <a:t>etc</a:t>
            </a:r>
            <a:r>
              <a:rPr lang="en-AU" sz="1200" dirty="0"/>
              <a:t> then close the episode / client </a:t>
            </a:r>
            <a:r>
              <a:rPr lang="en-AU" sz="1200" dirty="0" err="1"/>
              <a:t>etc</a:t>
            </a:r>
            <a:endParaRPr lang="en-AU" sz="1200" dirty="0"/>
          </a:p>
          <a:p>
            <a:pPr lvl="0"/>
            <a:r>
              <a:rPr lang="en-AU" sz="1200" dirty="0"/>
              <a:t>Data from other services / additional</a:t>
            </a:r>
          </a:p>
          <a:p>
            <a:pPr lvl="0"/>
            <a:r>
              <a:rPr lang="en-AU" sz="1200" dirty="0"/>
              <a:t>Main presenting issue/s (tick box)</a:t>
            </a:r>
          </a:p>
          <a:p>
            <a:pPr lvl="1"/>
            <a:r>
              <a:rPr lang="en-AU" sz="1200" dirty="0"/>
              <a:t>Selected by professional</a:t>
            </a:r>
          </a:p>
          <a:p>
            <a:pPr lvl="1"/>
            <a:r>
              <a:rPr lang="en-AU" sz="1200" dirty="0"/>
              <a:t>DV is currently an option to select</a:t>
            </a:r>
          </a:p>
          <a:p>
            <a:pPr lvl="0"/>
            <a:r>
              <a:rPr lang="en-AU" sz="1200" dirty="0"/>
              <a:t>Chronic health issues</a:t>
            </a:r>
          </a:p>
          <a:p>
            <a:pPr lvl="0"/>
            <a:r>
              <a:rPr lang="en-AU" sz="1200" dirty="0"/>
              <a:t>Family info (currently not in </a:t>
            </a:r>
            <a:r>
              <a:rPr lang="en-AU" sz="1200" dirty="0" err="1"/>
              <a:t>communicare</a:t>
            </a:r>
            <a:r>
              <a:rPr lang="en-AU" sz="1200" dirty="0"/>
              <a:t> – need to develop a ‘family file’ – this is doable) </a:t>
            </a:r>
          </a:p>
          <a:p>
            <a:pPr lvl="1"/>
            <a:r>
              <a:rPr lang="en-AU" sz="1200" dirty="0"/>
              <a:t># of children - age, school</a:t>
            </a:r>
          </a:p>
          <a:p>
            <a:pPr lvl="1"/>
            <a:r>
              <a:rPr lang="en-AU" sz="1200" dirty="0"/>
              <a:t>Partnerships / marriages </a:t>
            </a:r>
            <a:r>
              <a:rPr lang="en-AU" sz="1200" dirty="0" err="1"/>
              <a:t>etc</a:t>
            </a:r>
            <a:r>
              <a:rPr lang="en-AU" sz="1200" dirty="0"/>
              <a:t> </a:t>
            </a:r>
          </a:p>
          <a:p>
            <a:pPr lvl="0"/>
            <a:r>
              <a:rPr lang="en-AU" sz="1200" dirty="0"/>
              <a:t>Languages </a:t>
            </a:r>
          </a:p>
          <a:p>
            <a:pPr lvl="0"/>
            <a:r>
              <a:rPr lang="en-AU" sz="1200" dirty="0"/>
              <a:t>Referral in pathways + if re-referring in </a:t>
            </a:r>
          </a:p>
          <a:p>
            <a:pPr lvl="0"/>
            <a:r>
              <a:rPr lang="en-AU" sz="1200" dirty="0"/>
              <a:t>On discharge – ask client which interventions </a:t>
            </a:r>
            <a:r>
              <a:rPr lang="en-AU" sz="1200" dirty="0" err="1"/>
              <a:t>etc</a:t>
            </a:r>
            <a:r>
              <a:rPr lang="en-AU" sz="1200" dirty="0"/>
              <a:t> were effective (BUT client bias)</a:t>
            </a:r>
          </a:p>
          <a:p>
            <a:pPr lvl="0"/>
            <a:r>
              <a:rPr lang="en-AU" sz="1200" dirty="0"/>
              <a:t>FV counsellors = metric testing to gauge ‘effectiveness’ of interventions</a:t>
            </a:r>
          </a:p>
          <a:p>
            <a:pPr lvl="0"/>
            <a:r>
              <a:rPr lang="en-AU" sz="1200" dirty="0"/>
              <a:t> Attendance at meetings </a:t>
            </a:r>
          </a:p>
          <a:p>
            <a:pPr lvl="0"/>
            <a:r>
              <a:rPr lang="en-AU" sz="1200" dirty="0"/>
              <a:t>Engagement activities </a:t>
            </a:r>
          </a:p>
          <a:p>
            <a:pPr lvl="0"/>
            <a:r>
              <a:rPr lang="en-AU" sz="1200" dirty="0"/>
              <a:t># of ATSI employed </a:t>
            </a:r>
          </a:p>
          <a:p>
            <a:pPr lvl="0"/>
            <a:r>
              <a:rPr lang="en-AU" sz="1200" dirty="0"/>
              <a:t>Referrals in show declining trends in severity – child protection records ?? (</a:t>
            </a:r>
            <a:r>
              <a:rPr lang="en-AU" sz="1200" dirty="0" err="1"/>
              <a:t>MoU</a:t>
            </a:r>
            <a:r>
              <a:rPr lang="en-AU" sz="1200" dirty="0"/>
              <a:t>??) </a:t>
            </a:r>
          </a:p>
          <a:p>
            <a:r>
              <a:rPr lang="en-AU" sz="1200" dirty="0"/>
              <a:t> </a:t>
            </a:r>
          </a:p>
          <a:p>
            <a:pPr marL="0" indent="0">
              <a:buNone/>
            </a:pP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39295519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solidFill>
            <a:schemeClr val="tx1"/>
          </a:solidFill>
        </a:ln>
      </a:spPr>
      <a:bodyPr wrap="square" lIns="20967" tIns="10484" rIns="20967" bIns="10484">
        <a:spAutoFit/>
      </a:bodyPr>
      <a:lstStyle>
        <a:defPPr defTabSz="209672" fontAlgn="base">
          <a:spcBef>
            <a:spcPct val="0"/>
          </a:spcBef>
          <a:spcAft>
            <a:spcPct val="0"/>
          </a:spcAft>
          <a:defRPr sz="900" kern="0" dirty="0">
            <a:latin typeface="Arial"/>
            <a:ea typeface="ＭＳ Ｐゴシック" charset="0"/>
            <a:cs typeface="Arial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789</Words>
  <Application>Microsoft Macintosh PowerPoint</Application>
  <PresentationFormat>A4 Paper (210x297 mm)</PresentationFormat>
  <Paragraphs>123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1_Office Theme</vt:lpstr>
      <vt:lpstr>Provider name: Wurli (Workshop 14 July 2017)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Logic_ AFLWSA (14 July 2017)</dc:title>
  <dc:creator>Natalie Walker</dc:creator>
  <cp:lastModifiedBy>Natalie Walker</cp:lastModifiedBy>
  <cp:revision>29</cp:revision>
  <dcterms:created xsi:type="dcterms:W3CDTF">2017-06-04T19:59:37Z</dcterms:created>
  <dcterms:modified xsi:type="dcterms:W3CDTF">2017-07-03T12:06:35Z</dcterms:modified>
</cp:coreProperties>
</file>