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
  </p:notesMasterIdLst>
  <p:sldIdLst>
    <p:sldId id="257" r:id="rId2"/>
    <p:sldId id="261"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E0E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76509" autoAdjust="0"/>
  </p:normalViewPr>
  <p:slideViewPr>
    <p:cSldViewPr snapToGrid="0" snapToObjects="1">
      <p:cViewPr varScale="1">
        <p:scale>
          <a:sx n="98" d="100"/>
          <a:sy n="98" d="100"/>
        </p:scale>
        <p:origin x="-294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293D45-1321-774D-BA37-3AEB1C8D96B4}" type="datetimeFigureOut">
              <a:rPr lang="en-US" smtClean="0"/>
              <a:t>5/06/2017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1A3126-2EFF-D74D-8DEC-9DF42A205EE9}" type="slidenum">
              <a:rPr lang="en-US" smtClean="0"/>
              <a:t>‹#›</a:t>
            </a:fld>
            <a:endParaRPr lang="en-US"/>
          </a:p>
        </p:txBody>
      </p:sp>
    </p:spTree>
    <p:extLst>
      <p:ext uri="{BB962C8B-B14F-4D97-AF65-F5344CB8AC3E}">
        <p14:creationId xmlns:p14="http://schemas.microsoft.com/office/powerpoint/2010/main" val="33827905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val="2261163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i="1" baseline="0" dirty="0" smtClean="0"/>
              <a:t>For example:</a:t>
            </a:r>
          </a:p>
          <a:p>
            <a:pPr marL="0" indent="0">
              <a:buFont typeface="Arial"/>
              <a:buNone/>
            </a:pPr>
            <a:endParaRPr lang="en-US" i="1" baseline="0" dirty="0" smtClean="0"/>
          </a:p>
          <a:p>
            <a:pPr marL="0" indent="0">
              <a:buFont typeface="Arial"/>
              <a:buNone/>
            </a:pPr>
            <a:r>
              <a:rPr lang="en-US" i="1" baseline="0" dirty="0" smtClean="0"/>
              <a:t>Deadly Company will be funded to provide intensive family focused case management services to Aboriginal families that are experiencing family violence. Through this service, families will be supported by a dedicated case manager who will assess their needs and develop / monitor a care plan to address these needs. At a minimum all family members will receive through Deadly Company individual </a:t>
            </a:r>
            <a:r>
              <a:rPr lang="en-US" i="1" baseline="0" dirty="0" err="1" smtClean="0"/>
              <a:t>counselling</a:t>
            </a:r>
            <a:r>
              <a:rPr lang="en-US" i="1" baseline="0" dirty="0" smtClean="0"/>
              <a:t> and family </a:t>
            </a:r>
            <a:r>
              <a:rPr lang="en-US" i="1" baseline="0" dirty="0" err="1" smtClean="0"/>
              <a:t>counselling</a:t>
            </a:r>
            <a:r>
              <a:rPr lang="en-US" i="1" baseline="0" dirty="0" smtClean="0"/>
              <a:t>. Families will be referred to additional support services where required.</a:t>
            </a:r>
          </a:p>
          <a:p>
            <a:pPr marL="0" indent="0">
              <a:buFont typeface="Arial"/>
              <a:buNone/>
            </a:pPr>
            <a:endParaRPr lang="en-US" i="1" baseline="0" dirty="0" smtClean="0"/>
          </a:p>
          <a:p>
            <a:pPr marL="0" indent="0">
              <a:buFont typeface="Arial"/>
              <a:buNone/>
            </a:pPr>
            <a:r>
              <a:rPr lang="en-US" i="1" baseline="0" dirty="0" smtClean="0"/>
              <a:t>The aim of this service is to help families stop the violence that is occurring in their family unit as well as to assist individuals within the family to heal from the trauma of family violence.</a:t>
            </a:r>
            <a:endParaRPr lang="en-US" i="1"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solidFill>
                  <a:prstClr val="black"/>
                </a:solidFill>
                <a:latin typeface="Calibri"/>
              </a:rPr>
              <a:pPr/>
              <a:t>2</a:t>
            </a:fld>
            <a:endParaRPr lang="en-US">
              <a:solidFill>
                <a:prstClr val="black"/>
              </a:solidFill>
              <a:latin typeface="Calibri"/>
            </a:endParaRPr>
          </a:p>
        </p:txBody>
      </p:sp>
    </p:spTree>
    <p:extLst>
      <p:ext uri="{BB962C8B-B14F-4D97-AF65-F5344CB8AC3E}">
        <p14:creationId xmlns:p14="http://schemas.microsoft.com/office/powerpoint/2010/main" val="2261163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i="1" baseline="0" dirty="0" smtClean="0"/>
              <a:t>For example:</a:t>
            </a:r>
          </a:p>
          <a:p>
            <a:pPr marL="0" indent="0">
              <a:buFont typeface="Arial"/>
              <a:buNone/>
            </a:pPr>
            <a:endParaRPr lang="en-US" i="1" baseline="0" dirty="0" smtClean="0"/>
          </a:p>
          <a:p>
            <a:pPr marL="0" indent="0">
              <a:buFont typeface="Arial"/>
              <a:buNone/>
            </a:pPr>
            <a:r>
              <a:rPr lang="en-US" i="1" baseline="0" dirty="0" smtClean="0"/>
              <a:t>This service targets:</a:t>
            </a:r>
          </a:p>
          <a:p>
            <a:pPr marL="171450" indent="-171450">
              <a:buFont typeface="Arial"/>
              <a:buChar char="•"/>
            </a:pPr>
            <a:r>
              <a:rPr lang="en-US" i="1" baseline="0" dirty="0" smtClean="0"/>
              <a:t>Aboriginal families who are experiencing family violence</a:t>
            </a:r>
          </a:p>
          <a:p>
            <a:pPr marL="171450" indent="-171450">
              <a:buFont typeface="Arial"/>
              <a:buChar char="•"/>
            </a:pPr>
            <a:r>
              <a:rPr lang="en-US" i="1" baseline="0" dirty="0" smtClean="0"/>
              <a:t>Who are located Sydney local government area</a:t>
            </a:r>
          </a:p>
          <a:p>
            <a:pPr marL="171450" indent="-171450">
              <a:buFont typeface="Arial"/>
              <a:buChar char="•"/>
            </a:pPr>
            <a:endParaRPr lang="en-US" i="1" baseline="0" dirty="0" smtClean="0"/>
          </a:p>
          <a:p>
            <a:pPr marL="0" indent="0">
              <a:buFont typeface="Arial"/>
              <a:buNone/>
            </a:pPr>
            <a:r>
              <a:rPr lang="en-US" i="1" baseline="0" dirty="0" smtClean="0"/>
              <a:t>The service aims to work with 10 families in the first year and 15 families in the second year.</a:t>
            </a:r>
          </a:p>
          <a:p>
            <a:pPr marL="0" indent="0">
              <a:buFont typeface="Arial"/>
              <a:buNone/>
            </a:pPr>
            <a:endParaRPr lang="en-US"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solidFill>
                  <a:prstClr val="black"/>
                </a:solidFill>
                <a:latin typeface="Calibri"/>
              </a:rPr>
              <a:pPr/>
              <a:t>3</a:t>
            </a:fld>
            <a:endParaRPr lang="en-US">
              <a:solidFill>
                <a:prstClr val="black"/>
              </a:solidFill>
              <a:latin typeface="Calibri"/>
            </a:endParaRPr>
          </a:p>
        </p:txBody>
      </p:sp>
    </p:spTree>
    <p:extLst>
      <p:ext uri="{BB962C8B-B14F-4D97-AF65-F5344CB8AC3E}">
        <p14:creationId xmlns:p14="http://schemas.microsoft.com/office/powerpoint/2010/main" val="63722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i="1" baseline="0" dirty="0" smtClean="0"/>
              <a:t>For example:</a:t>
            </a:r>
          </a:p>
          <a:p>
            <a:pPr marL="0" indent="0">
              <a:buFont typeface="Arial"/>
              <a:buNone/>
            </a:pPr>
            <a:endParaRPr lang="en-US" i="1" baseline="0" dirty="0" smtClean="0"/>
          </a:p>
          <a:p>
            <a:pPr marL="0" indent="0">
              <a:buFont typeface="Arial"/>
              <a:buNone/>
            </a:pPr>
            <a:r>
              <a:rPr lang="en-US" i="1" baseline="0" dirty="0" smtClean="0"/>
              <a:t>Families will receive:</a:t>
            </a:r>
          </a:p>
          <a:p>
            <a:pPr marL="171450" indent="-171450">
              <a:buFont typeface="Arial"/>
              <a:buChar char="•"/>
            </a:pPr>
            <a:r>
              <a:rPr lang="en-US" i="1" baseline="0" dirty="0" err="1" smtClean="0"/>
              <a:t>Individiual</a:t>
            </a:r>
            <a:r>
              <a:rPr lang="en-US" i="1" baseline="0" dirty="0" smtClean="0"/>
              <a:t> </a:t>
            </a:r>
            <a:r>
              <a:rPr lang="en-US" i="1" baseline="0" dirty="0" err="1" smtClean="0"/>
              <a:t>counselling</a:t>
            </a:r>
            <a:r>
              <a:rPr lang="en-US" i="1" baseline="0" dirty="0" smtClean="0"/>
              <a:t>: children will receive trauma-informed therapies, victims will receive a mix of psycho-educational and CBT therapies, perpetrators will participate in a </a:t>
            </a:r>
            <a:r>
              <a:rPr lang="en-US" i="1" baseline="0" dirty="0" err="1" smtClean="0"/>
              <a:t>behaviour</a:t>
            </a:r>
            <a:r>
              <a:rPr lang="en-US" i="1" baseline="0" dirty="0" smtClean="0"/>
              <a:t> change program.</a:t>
            </a:r>
          </a:p>
          <a:p>
            <a:pPr marL="171450" indent="-171450">
              <a:buFont typeface="Arial"/>
              <a:buChar char="•"/>
            </a:pPr>
            <a:r>
              <a:rPr lang="en-US" i="1" baseline="0" dirty="0" smtClean="0"/>
              <a:t>Family </a:t>
            </a:r>
            <a:r>
              <a:rPr lang="en-US" i="1" baseline="0" dirty="0" err="1" smtClean="0"/>
              <a:t>counselling</a:t>
            </a:r>
            <a:r>
              <a:rPr lang="en-US" i="1" baseline="0" dirty="0" smtClean="0"/>
              <a:t>: once ready, the family will receive </a:t>
            </a:r>
            <a:r>
              <a:rPr lang="en-US" i="1" baseline="0" dirty="0" err="1" smtClean="0"/>
              <a:t>counselling</a:t>
            </a:r>
            <a:r>
              <a:rPr lang="en-US" i="1" baseline="0" dirty="0" smtClean="0"/>
              <a:t> as a family unit. This </a:t>
            </a:r>
            <a:r>
              <a:rPr lang="en-US" i="1" baseline="0" dirty="0" err="1" smtClean="0"/>
              <a:t>counselling</a:t>
            </a:r>
            <a:r>
              <a:rPr lang="en-US" i="1" baseline="0" dirty="0" smtClean="0"/>
              <a:t> will focus on improving the family functioning.</a:t>
            </a:r>
          </a:p>
          <a:p>
            <a:pPr marL="171450" indent="-171450">
              <a:buFont typeface="Arial"/>
              <a:buChar char="•"/>
            </a:pPr>
            <a:endParaRPr lang="en-US" i="1" baseline="0" dirty="0" smtClean="0"/>
          </a:p>
          <a:p>
            <a:pPr marL="0" indent="0">
              <a:buFont typeface="Arial"/>
              <a:buNone/>
            </a:pPr>
            <a:r>
              <a:rPr lang="en-US" i="1" baseline="0" dirty="0" smtClean="0"/>
              <a:t>The service will delivered as followed:</a:t>
            </a:r>
          </a:p>
          <a:p>
            <a:pPr marL="171450" indent="-171450">
              <a:buFont typeface="Arial"/>
              <a:buChar char="•"/>
            </a:pPr>
            <a:r>
              <a:rPr lang="en-US" i="1" baseline="0" dirty="0" smtClean="0"/>
              <a:t>The case manager will provide outreach to families in their homes</a:t>
            </a:r>
          </a:p>
          <a:p>
            <a:pPr marL="171450" indent="-171450">
              <a:buFont typeface="Arial"/>
              <a:buChar char="•"/>
            </a:pPr>
            <a:r>
              <a:rPr lang="en-US" i="1" baseline="0" dirty="0" err="1" smtClean="0"/>
              <a:t>Indivdidual</a:t>
            </a:r>
            <a:r>
              <a:rPr lang="en-US" i="1" baseline="0" dirty="0" smtClean="0"/>
              <a:t> </a:t>
            </a:r>
            <a:r>
              <a:rPr lang="en-US" i="1" baseline="0" dirty="0" err="1" smtClean="0"/>
              <a:t>counselling</a:t>
            </a:r>
            <a:r>
              <a:rPr lang="en-US" i="1" baseline="0" dirty="0" smtClean="0"/>
              <a:t> will be provided on a one-on-one basis in a safe environment away from the family home. The exception to this is the perpetrator program which will be delivered on a group-basis.</a:t>
            </a:r>
          </a:p>
          <a:p>
            <a:pPr marL="171450" indent="-171450">
              <a:buFont typeface="Arial"/>
              <a:buChar char="•"/>
            </a:pPr>
            <a:r>
              <a:rPr lang="en-US" i="1" baseline="0" dirty="0" smtClean="0"/>
              <a:t>Family </a:t>
            </a:r>
            <a:r>
              <a:rPr lang="en-US" i="1" baseline="0" dirty="0" err="1" smtClean="0"/>
              <a:t>counselling</a:t>
            </a:r>
            <a:r>
              <a:rPr lang="en-US" i="1" baseline="0" dirty="0" smtClean="0"/>
              <a:t> will be provided as a group in the family home (if it is safe to do so)</a:t>
            </a:r>
          </a:p>
          <a:p>
            <a:pPr marL="171450" indent="-171450">
              <a:buFont typeface="Arial"/>
              <a:buChar char="•"/>
            </a:pPr>
            <a:endParaRPr lang="en-US" i="1" baseline="0" dirty="0" smtClean="0"/>
          </a:p>
          <a:p>
            <a:pPr marL="0" indent="0">
              <a:buFont typeface="Arial"/>
              <a:buNone/>
            </a:pPr>
            <a:r>
              <a:rPr lang="en-US" i="1" baseline="0" dirty="0" smtClean="0"/>
              <a:t>Families will engage in this service for up to 12 months for 2-3 </a:t>
            </a:r>
            <a:r>
              <a:rPr lang="en-US" i="1" baseline="0" smtClean="0"/>
              <a:t>hours per week.</a:t>
            </a:r>
            <a:endParaRPr lang="en-US" i="1" baseline="0" dirty="0" smtClean="0"/>
          </a:p>
          <a:p>
            <a:pPr marL="171450" indent="-171450">
              <a:buFont typeface="Arial"/>
              <a:buChar char="•"/>
            </a:pPr>
            <a:endParaRPr lang="en-US" i="1" baseline="0" dirty="0" smtClean="0"/>
          </a:p>
        </p:txBody>
      </p:sp>
      <p:sp>
        <p:nvSpPr>
          <p:cNvPr id="4" name="Slide Number Placeholder 3"/>
          <p:cNvSpPr>
            <a:spLocks noGrp="1"/>
          </p:cNvSpPr>
          <p:nvPr>
            <p:ph type="sldNum" sz="quarter" idx="10"/>
          </p:nvPr>
        </p:nvSpPr>
        <p:spPr/>
        <p:txBody>
          <a:bodyPr/>
          <a:lstStyle/>
          <a:p>
            <a:fld id="{8C9A54B6-61D9-7743-A7E1-AFC8341FBB46}" type="slidenum">
              <a:rPr lang="en-US" smtClean="0">
                <a:solidFill>
                  <a:prstClr val="black"/>
                </a:solidFill>
                <a:latin typeface="Calibri"/>
              </a:rPr>
              <a:pPr/>
              <a:t>4</a:t>
            </a:fld>
            <a:endParaRPr lang="en-US">
              <a:solidFill>
                <a:prstClr val="black"/>
              </a:solidFill>
              <a:latin typeface="Calibri"/>
            </a:endParaRPr>
          </a:p>
        </p:txBody>
      </p:sp>
    </p:spTree>
    <p:extLst>
      <p:ext uri="{BB962C8B-B14F-4D97-AF65-F5344CB8AC3E}">
        <p14:creationId xmlns:p14="http://schemas.microsoft.com/office/powerpoint/2010/main" val="185698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r>
              <a:rPr lang="en-AU" smtClean="0">
                <a:solidFill>
                  <a:prstClr val="black">
                    <a:tint val="75000"/>
                  </a:prstClr>
                </a:solidFill>
              </a:rPr>
              <a:t>Copyright Inside Policy Pty Ltd 2015</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Inside Policy | Clear thinking begins here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04792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r>
              <a:rPr lang="en-AU" smtClean="0">
                <a:solidFill>
                  <a:prstClr val="black">
                    <a:tint val="75000"/>
                  </a:prstClr>
                </a:solidFill>
              </a:rPr>
              <a:t>Copyright Inside Policy Pty Ltd 2015</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Inside Policy | Clear thinking begins here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1728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r>
              <a:rPr lang="en-AU" smtClean="0">
                <a:solidFill>
                  <a:prstClr val="black">
                    <a:tint val="75000"/>
                  </a:prstClr>
                </a:solidFill>
              </a:rPr>
              <a:t>Copyright Inside Policy Pty Ltd 2015</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Inside Policy | Clear thinking begins here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182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r>
              <a:rPr lang="en-AU" smtClean="0">
                <a:solidFill>
                  <a:prstClr val="black">
                    <a:tint val="75000"/>
                  </a:prstClr>
                </a:solidFill>
              </a:rPr>
              <a:t>Copyright Inside Policy Pty Ltd 2015</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Inside Policy | Clear thinking begins here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9984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r>
              <a:rPr lang="en-AU" smtClean="0">
                <a:solidFill>
                  <a:prstClr val="black">
                    <a:tint val="75000"/>
                  </a:prstClr>
                </a:solidFill>
              </a:rPr>
              <a:t>Copyright Inside Policy Pty Ltd 2015</a:t>
            </a: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Inside Policy | Clear thinking begins here</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708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r>
              <a:rPr lang="en-AU" smtClean="0">
                <a:solidFill>
                  <a:prstClr val="black">
                    <a:tint val="75000"/>
                  </a:prstClr>
                </a:solidFill>
              </a:rPr>
              <a:t>Copyright Inside Policy Pty Ltd 2015</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Inside Policy | Clear thinking begins here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4121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r>
              <a:rPr lang="en-AU" smtClean="0">
                <a:solidFill>
                  <a:prstClr val="black">
                    <a:tint val="75000"/>
                  </a:prstClr>
                </a:solidFill>
              </a:rPr>
              <a:t>Copyright Inside Policy Pty Ltd 2015</a:t>
            </a:r>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Inside Policy | Clear thinking begins here</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506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r>
              <a:rPr lang="en-AU" smtClean="0">
                <a:solidFill>
                  <a:prstClr val="black">
                    <a:tint val="75000"/>
                  </a:prstClr>
                </a:solidFill>
              </a:rPr>
              <a:t>Copyright Inside Policy Pty Ltd 2015</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Inside Policy | Clear thinking begins here</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1473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AU" smtClean="0">
                <a:solidFill>
                  <a:prstClr val="black">
                    <a:tint val="75000"/>
                  </a:prstClr>
                </a:solidFill>
              </a:rPr>
              <a:t>Copyright Inside Policy Pty Ltd 2015</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Inside Policy | Clear thinking begins here</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4967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solidFill>
                  <a:prstClr val="black">
                    <a:tint val="75000"/>
                  </a:prstClr>
                </a:solidFill>
              </a:rPr>
              <a:t>Copyright Inside Policy Pty Ltd 2015</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Inside Policy | Clear thinking begins here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4202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r>
              <a:rPr lang="en-AU" smtClean="0">
                <a:solidFill>
                  <a:prstClr val="black">
                    <a:tint val="75000"/>
                  </a:prstClr>
                </a:solidFill>
              </a:rPr>
              <a:t>Copyright Inside Policy Pty Ltd 2015</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Inside Policy | Clear thinking begins here</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93010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Date Placeholder 3"/>
          <p:cNvSpPr>
            <a:spLocks noGrp="1"/>
          </p:cNvSpPr>
          <p:nvPr>
            <p:ph type="dt" sz="half" idx="2"/>
          </p:nvPr>
        </p:nvSpPr>
        <p:spPr>
          <a:xfrm>
            <a:off x="457199" y="6356350"/>
            <a:ext cx="2810933" cy="365125"/>
          </a:xfrm>
          <a:prstGeom prst="rect">
            <a:avLst/>
          </a:prstGeom>
        </p:spPr>
        <p:txBody>
          <a:bodyPr vert="horz" lIns="91440" tIns="45720" rIns="91440" bIns="45720" rtlCol="0" anchor="ctr"/>
          <a:lstStyle>
            <a:lvl1pPr algn="l">
              <a:defRPr sz="1000">
                <a:solidFill>
                  <a:schemeClr val="tx1">
                    <a:tint val="75000"/>
                  </a:schemeClr>
                </a:solidFill>
                <a:latin typeface="News Cycle"/>
                <a:cs typeface="News Cycle"/>
              </a:defRPr>
            </a:lvl1pPr>
          </a:lstStyle>
          <a:p>
            <a:r>
              <a:rPr lang="en-AU" smtClean="0">
                <a:solidFill>
                  <a:prstClr val="black">
                    <a:tint val="75000"/>
                  </a:prstClr>
                </a:solidFill>
              </a:rPr>
              <a:t>Copyright Inside Policy Pty Ltd 2015</a:t>
            </a:r>
            <a:endParaRPr lang="en-US" dirty="0">
              <a:solidFill>
                <a:prstClr val="black">
                  <a:tint val="75000"/>
                </a:prstClr>
              </a:solidFill>
            </a:endParaRPr>
          </a:p>
        </p:txBody>
      </p:sp>
      <p:sp>
        <p:nvSpPr>
          <p:cNvPr id="5" name="Footer Placeholder 4"/>
          <p:cNvSpPr>
            <a:spLocks noGrp="1"/>
          </p:cNvSpPr>
          <p:nvPr>
            <p:ph type="ftr" sz="quarter" idx="3"/>
          </p:nvPr>
        </p:nvSpPr>
        <p:spPr>
          <a:xfrm>
            <a:off x="3505200" y="6356350"/>
            <a:ext cx="2514600" cy="365125"/>
          </a:xfrm>
          <a:prstGeom prst="rect">
            <a:avLst/>
          </a:prstGeom>
        </p:spPr>
        <p:txBody>
          <a:bodyPr vert="horz" lIns="91440" tIns="45720" rIns="91440" bIns="45720" rtlCol="0" anchor="ctr"/>
          <a:lstStyle>
            <a:lvl1pPr algn="ctr">
              <a:defRPr sz="1000">
                <a:solidFill>
                  <a:schemeClr val="tx1">
                    <a:tint val="75000"/>
                  </a:schemeClr>
                </a:solidFill>
                <a:latin typeface="News Cycle"/>
                <a:cs typeface="News Cycle"/>
              </a:defRPr>
            </a:lvl1pPr>
          </a:lstStyle>
          <a:p>
            <a:r>
              <a:rPr lang="en-US" smtClean="0">
                <a:solidFill>
                  <a:prstClr val="black">
                    <a:tint val="75000"/>
                  </a:prstClr>
                </a:solidFill>
              </a:rPr>
              <a:t>Inside Policy | Clear thinking begins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News Cycle"/>
                <a:cs typeface="News Cycle"/>
              </a:defRPr>
            </a:lvl1pPr>
          </a:lstStyle>
          <a:p>
            <a:fld id="{F5C03FC0-1933-194C-B38B-773EDC41E6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1870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5300" y="611383"/>
            <a:ext cx="8191499" cy="461665"/>
          </a:xfrm>
          <a:prstGeom prst="rect">
            <a:avLst/>
          </a:prstGeom>
          <a:solidFill>
            <a:srgbClr val="FFFFFF"/>
          </a:solidFill>
        </p:spPr>
        <p:txBody>
          <a:bodyPr wrap="square" rtlCol="0">
            <a:spAutoFit/>
          </a:bodyPr>
          <a:lstStyle/>
          <a:p>
            <a:r>
              <a:rPr lang="en-US" sz="2400" spc="-100" dirty="0" smtClean="0">
                <a:solidFill>
                  <a:srgbClr val="009999"/>
                </a:solidFill>
                <a:latin typeface="Helvetica"/>
                <a:cs typeface="Helvetica"/>
              </a:rPr>
              <a:t>PROVIDER PRESENTATION TEMPLATE: INSTRUCTIONS</a:t>
            </a:r>
            <a:endParaRPr lang="en-US" sz="2400" spc="-100" dirty="0">
              <a:solidFill>
                <a:srgbClr val="009999"/>
              </a:solidFill>
              <a:latin typeface="Helvetica"/>
              <a:cs typeface="Helvetica"/>
            </a:endParaRPr>
          </a:p>
        </p:txBody>
      </p:sp>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1</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4" name="TextBox 3"/>
          <p:cNvSpPr txBox="1"/>
          <p:nvPr/>
        </p:nvSpPr>
        <p:spPr>
          <a:xfrm>
            <a:off x="495300" y="1552074"/>
            <a:ext cx="8191500" cy="4247317"/>
          </a:xfrm>
          <a:prstGeom prst="rect">
            <a:avLst/>
          </a:prstGeom>
          <a:noFill/>
        </p:spPr>
        <p:txBody>
          <a:bodyPr wrap="square" rtlCol="0">
            <a:spAutoFit/>
          </a:bodyPr>
          <a:lstStyle/>
          <a:p>
            <a:r>
              <a:rPr lang="en-US" dirty="0" smtClean="0">
                <a:latin typeface="Helvetica"/>
                <a:cs typeface="Helvetica"/>
              </a:rPr>
              <a:t>On the first day of Design Shop 2, all providers will present to the rest of the group on the services they designed following Design Shop 1.</a:t>
            </a:r>
          </a:p>
          <a:p>
            <a:endParaRPr lang="en-US" dirty="0">
              <a:latin typeface="Helvetica"/>
              <a:cs typeface="Helvetica"/>
            </a:endParaRPr>
          </a:p>
          <a:p>
            <a:r>
              <a:rPr lang="en-US" dirty="0" smtClean="0">
                <a:latin typeface="Helvetica"/>
                <a:cs typeface="Helvetica"/>
              </a:rPr>
              <a:t>This template has been designed to help presenters prepare their presentations. Some important things to note:</a:t>
            </a:r>
          </a:p>
          <a:p>
            <a:endParaRPr lang="en-US" dirty="0" smtClean="0">
              <a:latin typeface="Helvetica"/>
              <a:cs typeface="Helvetica"/>
            </a:endParaRPr>
          </a:p>
          <a:p>
            <a:pPr marL="285750" indent="-285750">
              <a:buFont typeface="Arial"/>
              <a:buChar char="•"/>
            </a:pPr>
            <a:r>
              <a:rPr lang="en-US" dirty="0" smtClean="0">
                <a:latin typeface="Helvetica"/>
                <a:cs typeface="Helvetica"/>
              </a:rPr>
              <a:t>Your presentation should be a maximum of 5 minutes.</a:t>
            </a:r>
          </a:p>
          <a:p>
            <a:pPr marL="285750" indent="-285750">
              <a:buFont typeface="Arial"/>
              <a:buChar char="•"/>
            </a:pPr>
            <a:r>
              <a:rPr lang="en-US" dirty="0" smtClean="0">
                <a:latin typeface="Helvetica"/>
                <a:cs typeface="Helvetica"/>
              </a:rPr>
              <a:t>Your presentation will then be followed by a question and answer session of 5-7 minutes.</a:t>
            </a:r>
          </a:p>
          <a:p>
            <a:pPr marL="285750" indent="-285750">
              <a:buFont typeface="Arial"/>
              <a:buChar char="•"/>
            </a:pPr>
            <a:r>
              <a:rPr lang="en-US" dirty="0" smtClean="0">
                <a:latin typeface="Helvetica"/>
                <a:cs typeface="Helvetica"/>
              </a:rPr>
              <a:t>To help you keep to the presentation time of 5 </a:t>
            </a:r>
            <a:r>
              <a:rPr lang="en-US" dirty="0" err="1" smtClean="0">
                <a:latin typeface="Helvetica"/>
                <a:cs typeface="Helvetica"/>
              </a:rPr>
              <a:t>mins</a:t>
            </a:r>
            <a:r>
              <a:rPr lang="en-US" dirty="0" smtClean="0">
                <a:latin typeface="Helvetica"/>
                <a:cs typeface="Helvetica"/>
              </a:rPr>
              <a:t> please keep to the template provided and don’t add any additional slides.</a:t>
            </a:r>
          </a:p>
          <a:p>
            <a:pPr marL="285750" indent="-285750">
              <a:buFont typeface="Arial"/>
              <a:buChar char="•"/>
            </a:pPr>
            <a:r>
              <a:rPr lang="en-US" dirty="0" smtClean="0">
                <a:latin typeface="Helvetica"/>
                <a:cs typeface="Helvetica"/>
              </a:rPr>
              <a:t>If you’d prefer not to use </a:t>
            </a:r>
            <a:r>
              <a:rPr lang="en-US" dirty="0" err="1" smtClean="0">
                <a:latin typeface="Helvetica"/>
                <a:cs typeface="Helvetica"/>
              </a:rPr>
              <a:t>powerpoint</a:t>
            </a:r>
            <a:r>
              <a:rPr lang="en-US" dirty="0" smtClean="0">
                <a:latin typeface="Helvetica"/>
                <a:cs typeface="Helvetica"/>
              </a:rPr>
              <a:t>, that’s ok, instead please structure your presentation around the slide headings provided in this template.</a:t>
            </a:r>
          </a:p>
          <a:p>
            <a:pPr marL="285750" indent="-285750">
              <a:buFont typeface="Arial"/>
              <a:buChar char="•"/>
            </a:pPr>
            <a:r>
              <a:rPr lang="en-US" dirty="0" smtClean="0">
                <a:latin typeface="Helvetica"/>
                <a:cs typeface="Helvetica"/>
              </a:rPr>
              <a:t>The notes section of each slide provides an example of what should be included </a:t>
            </a:r>
            <a:r>
              <a:rPr lang="en-US" dirty="0" smtClean="0">
                <a:latin typeface="Helvetica"/>
                <a:cs typeface="Helvetica"/>
              </a:rPr>
              <a:t>on each slide.</a:t>
            </a:r>
            <a:endParaRPr lang="en-US" dirty="0" smtClean="0">
              <a:latin typeface="Helvetica"/>
              <a:cs typeface="Helvetica"/>
            </a:endParaRPr>
          </a:p>
        </p:txBody>
      </p:sp>
    </p:spTree>
    <p:extLst>
      <p:ext uri="{BB962C8B-B14F-4D97-AF65-F5344CB8AC3E}">
        <p14:creationId xmlns:p14="http://schemas.microsoft.com/office/powerpoint/2010/main" val="15355327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5300" y="611383"/>
            <a:ext cx="8191499" cy="830997"/>
          </a:xfrm>
          <a:prstGeom prst="rect">
            <a:avLst/>
          </a:prstGeom>
          <a:solidFill>
            <a:srgbClr val="FFFFFF"/>
          </a:solidFill>
        </p:spPr>
        <p:txBody>
          <a:bodyPr wrap="square" rtlCol="0">
            <a:spAutoFit/>
          </a:bodyPr>
          <a:lstStyle/>
          <a:p>
            <a:r>
              <a:rPr lang="en-US" sz="2400" spc="-100" dirty="0" smtClean="0">
                <a:solidFill>
                  <a:srgbClr val="009999"/>
                </a:solidFill>
                <a:latin typeface="Helvetica"/>
                <a:cs typeface="Helvetica"/>
              </a:rPr>
              <a:t>BRIEF DESCRIPTION OF SERVICE THAT WILL BE PROVIDED</a:t>
            </a:r>
            <a:endParaRPr lang="en-US" sz="2400" spc="-100" dirty="0">
              <a:solidFill>
                <a:srgbClr val="009999"/>
              </a:solidFill>
              <a:latin typeface="Helvetica"/>
              <a:cs typeface="Helvetica"/>
            </a:endParaRPr>
          </a:p>
        </p:txBody>
      </p:sp>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2</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4" name="TextBox 3"/>
          <p:cNvSpPr txBox="1"/>
          <p:nvPr/>
        </p:nvSpPr>
        <p:spPr>
          <a:xfrm>
            <a:off x="495300" y="1552074"/>
            <a:ext cx="8191499" cy="369332"/>
          </a:xfrm>
          <a:prstGeom prst="rect">
            <a:avLst/>
          </a:prstGeom>
          <a:noFill/>
        </p:spPr>
        <p:txBody>
          <a:bodyPr wrap="square" rtlCol="0">
            <a:spAutoFit/>
          </a:bodyPr>
          <a:lstStyle/>
          <a:p>
            <a:r>
              <a:rPr lang="en-US" dirty="0" smtClean="0">
                <a:latin typeface="Helvetica"/>
                <a:cs typeface="Helvetica"/>
              </a:rPr>
              <a:t>Insert description here</a:t>
            </a:r>
            <a:endParaRPr lang="en-US" dirty="0">
              <a:latin typeface="Helvetica"/>
              <a:cs typeface="Helvetica"/>
            </a:endParaRPr>
          </a:p>
        </p:txBody>
      </p:sp>
    </p:spTree>
    <p:extLst>
      <p:ext uri="{BB962C8B-B14F-4D97-AF65-F5344CB8AC3E}">
        <p14:creationId xmlns:p14="http://schemas.microsoft.com/office/powerpoint/2010/main" val="37811131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5300" y="611383"/>
            <a:ext cx="8191499" cy="461665"/>
          </a:xfrm>
          <a:prstGeom prst="rect">
            <a:avLst/>
          </a:prstGeom>
          <a:solidFill>
            <a:srgbClr val="FFFFFF"/>
          </a:solidFill>
        </p:spPr>
        <p:txBody>
          <a:bodyPr wrap="square" rtlCol="0">
            <a:spAutoFit/>
          </a:bodyPr>
          <a:lstStyle/>
          <a:p>
            <a:r>
              <a:rPr lang="en-US" sz="2400" spc="-100" dirty="0" smtClean="0">
                <a:solidFill>
                  <a:srgbClr val="009999"/>
                </a:solidFill>
                <a:latin typeface="Helvetica"/>
                <a:cs typeface="Helvetica"/>
              </a:rPr>
              <a:t>TARGET GROUP FOR YOUR SERVICE</a:t>
            </a:r>
            <a:endParaRPr lang="en-US" sz="2400" spc="-100" dirty="0">
              <a:solidFill>
                <a:srgbClr val="009999"/>
              </a:solidFill>
              <a:latin typeface="Helvetica"/>
              <a:cs typeface="Helvetica"/>
            </a:endParaRPr>
          </a:p>
        </p:txBody>
      </p:sp>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3</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6" name="TextBox 5"/>
          <p:cNvSpPr txBox="1"/>
          <p:nvPr/>
        </p:nvSpPr>
        <p:spPr>
          <a:xfrm>
            <a:off x="495300" y="1552074"/>
            <a:ext cx="8191499" cy="369332"/>
          </a:xfrm>
          <a:prstGeom prst="rect">
            <a:avLst/>
          </a:prstGeom>
          <a:noFill/>
        </p:spPr>
        <p:txBody>
          <a:bodyPr wrap="square" rtlCol="0">
            <a:spAutoFit/>
          </a:bodyPr>
          <a:lstStyle/>
          <a:p>
            <a:r>
              <a:rPr lang="en-US" dirty="0" smtClean="0">
                <a:latin typeface="Helvetica"/>
                <a:cs typeface="Helvetica"/>
              </a:rPr>
              <a:t>Insert description here</a:t>
            </a:r>
            <a:endParaRPr lang="en-US" dirty="0">
              <a:latin typeface="Helvetica"/>
              <a:cs typeface="Helvetica"/>
            </a:endParaRPr>
          </a:p>
        </p:txBody>
      </p:sp>
    </p:spTree>
    <p:extLst>
      <p:ext uri="{BB962C8B-B14F-4D97-AF65-F5344CB8AC3E}">
        <p14:creationId xmlns:p14="http://schemas.microsoft.com/office/powerpoint/2010/main" val="17723454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5300" y="611383"/>
            <a:ext cx="8191499" cy="461665"/>
          </a:xfrm>
          <a:prstGeom prst="rect">
            <a:avLst/>
          </a:prstGeom>
          <a:solidFill>
            <a:srgbClr val="FFFFFF"/>
          </a:solidFill>
        </p:spPr>
        <p:txBody>
          <a:bodyPr wrap="square" rtlCol="0">
            <a:spAutoFit/>
          </a:bodyPr>
          <a:lstStyle/>
          <a:p>
            <a:r>
              <a:rPr lang="en-US" sz="2400" spc="-100" dirty="0" smtClean="0">
                <a:solidFill>
                  <a:srgbClr val="009999"/>
                </a:solidFill>
                <a:latin typeface="Helvetica"/>
                <a:cs typeface="Helvetica"/>
              </a:rPr>
              <a:t>SUMMARY OF INTERVENTIONS</a:t>
            </a:r>
            <a:endParaRPr lang="en-US" sz="2400" spc="-100" dirty="0">
              <a:solidFill>
                <a:srgbClr val="009999"/>
              </a:solidFill>
              <a:latin typeface="Helvetica"/>
              <a:cs typeface="Helvetica"/>
            </a:endParaRPr>
          </a:p>
        </p:txBody>
      </p:sp>
      <p:sp>
        <p:nvSpPr>
          <p:cNvPr id="10" name="Slide Number Placeholder 4"/>
          <p:cNvSpPr>
            <a:spLocks noGrp="1"/>
          </p:cNvSpPr>
          <p:nvPr>
            <p:ph type="sldNum" sz="quarter" idx="12"/>
          </p:nvPr>
        </p:nvSpPr>
        <p:spPr>
          <a:xfrm>
            <a:off x="6553200" y="6356350"/>
            <a:ext cx="2133600" cy="365125"/>
          </a:xfrm>
        </p:spPr>
        <p:txBody>
          <a:bodyPr/>
          <a:lstStyle/>
          <a:p>
            <a:fld id="{F5C03FC0-1933-194C-B38B-773EDC41E61B}" type="slidenum">
              <a:rPr lang="en-US" smtClean="0">
                <a:solidFill>
                  <a:srgbClr val="009999"/>
                </a:solidFill>
                <a:latin typeface="Sanchez Regular"/>
                <a:cs typeface="Sanchez Regular"/>
              </a:rPr>
              <a:pPr/>
              <a:t>4</a:t>
            </a:fld>
            <a:endParaRPr lang="en-US" dirty="0">
              <a:solidFill>
                <a:srgbClr val="009999"/>
              </a:solidFill>
              <a:latin typeface="Sanchez Regular"/>
              <a:cs typeface="Sanchez Regular"/>
            </a:endParaRPr>
          </a:p>
        </p:txBody>
      </p:sp>
      <p:sp>
        <p:nvSpPr>
          <p:cNvPr id="11" name="Footer Placeholder 2"/>
          <p:cNvSpPr>
            <a:spLocks noGrp="1"/>
          </p:cNvSpPr>
          <p:nvPr>
            <p:ph type="ftr" sz="quarter" idx="11"/>
          </p:nvPr>
        </p:nvSpPr>
        <p:spPr>
          <a:xfrm>
            <a:off x="495300" y="6356350"/>
            <a:ext cx="2748280" cy="365125"/>
          </a:xfrm>
        </p:spPr>
        <p:txBody>
          <a:bodyPr/>
          <a:lstStyle/>
          <a:p>
            <a:r>
              <a:rPr lang="en-US" dirty="0" smtClean="0">
                <a:solidFill>
                  <a:srgbClr val="009999"/>
                </a:solidFill>
                <a:latin typeface="Sanchez Regular"/>
                <a:cs typeface="Sanchez Regular"/>
              </a:rPr>
              <a:t>Inside Policy | Clear thinking begins here</a:t>
            </a:r>
            <a:endParaRPr lang="en-US" dirty="0">
              <a:solidFill>
                <a:srgbClr val="009999"/>
              </a:solidFill>
              <a:latin typeface="Sanchez Regular"/>
              <a:cs typeface="Sanchez Regular"/>
            </a:endParaRPr>
          </a:p>
        </p:txBody>
      </p:sp>
      <p:sp>
        <p:nvSpPr>
          <p:cNvPr id="6" name="TextBox 5"/>
          <p:cNvSpPr txBox="1"/>
          <p:nvPr/>
        </p:nvSpPr>
        <p:spPr>
          <a:xfrm>
            <a:off x="495300" y="1552074"/>
            <a:ext cx="8191499" cy="1200329"/>
          </a:xfrm>
          <a:prstGeom prst="rect">
            <a:avLst/>
          </a:prstGeom>
          <a:noFill/>
        </p:spPr>
        <p:txBody>
          <a:bodyPr wrap="square" rtlCol="0">
            <a:spAutoFit/>
          </a:bodyPr>
          <a:lstStyle/>
          <a:p>
            <a:r>
              <a:rPr lang="en-US" dirty="0" err="1" smtClean="0">
                <a:latin typeface="Helvetica"/>
                <a:cs typeface="Helvetica"/>
              </a:rPr>
              <a:t>Summarise</a:t>
            </a:r>
            <a:r>
              <a:rPr lang="en-US" dirty="0" smtClean="0">
                <a:latin typeface="Helvetica"/>
                <a:cs typeface="Helvetica"/>
              </a:rPr>
              <a:t> here:</a:t>
            </a:r>
          </a:p>
          <a:p>
            <a:pPr marL="285750" indent="-285750">
              <a:buFont typeface="Arial"/>
              <a:buChar char="•"/>
            </a:pPr>
            <a:r>
              <a:rPr lang="en-US" dirty="0" smtClean="0">
                <a:latin typeface="Helvetica"/>
                <a:cs typeface="Helvetica"/>
              </a:rPr>
              <a:t>The type of interventions</a:t>
            </a:r>
          </a:p>
          <a:p>
            <a:pPr marL="285750" indent="-285750">
              <a:buFont typeface="Arial"/>
              <a:buChar char="•"/>
            </a:pPr>
            <a:r>
              <a:rPr lang="en-US" dirty="0" smtClean="0">
                <a:latin typeface="Helvetica"/>
                <a:cs typeface="Helvetica"/>
              </a:rPr>
              <a:t>How they will be delivered</a:t>
            </a:r>
          </a:p>
          <a:p>
            <a:pPr marL="285750" indent="-285750">
              <a:buFont typeface="Arial"/>
              <a:buChar char="•"/>
            </a:pPr>
            <a:r>
              <a:rPr lang="en-US" dirty="0" smtClean="0">
                <a:latin typeface="Helvetica"/>
                <a:cs typeface="Helvetica"/>
              </a:rPr>
              <a:t>The duration and intensity of the service</a:t>
            </a:r>
            <a:endParaRPr lang="en-US" dirty="0" smtClean="0">
              <a:latin typeface="Helvetica"/>
              <a:cs typeface="Helvetica"/>
            </a:endParaRPr>
          </a:p>
        </p:txBody>
      </p:sp>
    </p:spTree>
    <p:extLst>
      <p:ext uri="{BB962C8B-B14F-4D97-AF65-F5344CB8AC3E}">
        <p14:creationId xmlns:p14="http://schemas.microsoft.com/office/powerpoint/2010/main" val="7065966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TotalTime>
  <Words>550</Words>
  <Application>Microsoft Macintosh PowerPoint</Application>
  <PresentationFormat>On-screen Show (4:3)</PresentationFormat>
  <Paragraphs>55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1_Office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Walker</dc:creator>
  <cp:lastModifiedBy>Inside Policy</cp:lastModifiedBy>
  <cp:revision>10</cp:revision>
  <dcterms:created xsi:type="dcterms:W3CDTF">2016-07-13T21:06:11Z</dcterms:created>
  <dcterms:modified xsi:type="dcterms:W3CDTF">2017-06-04T22:58:10Z</dcterms:modified>
</cp:coreProperties>
</file>