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</p:sldIdLst>
  <p:sldSz cx="9906000" cy="6858000" type="A4"/>
  <p:notesSz cx="6858000" cy="9144000"/>
  <p:defaultTextStyle>
    <a:defPPr>
      <a:defRPr lang="en-US"/>
    </a:defPPr>
    <a:lvl1pPr marL="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1pPr>
    <a:lvl2pPr marL="10483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2pPr>
    <a:lvl3pPr marL="20967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3pPr>
    <a:lvl4pPr marL="31450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4pPr>
    <a:lvl5pPr marL="419344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5pPr>
    <a:lvl6pPr marL="524180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6pPr>
    <a:lvl7pPr marL="629016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7pPr>
    <a:lvl8pPr marL="733852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8pPr>
    <a:lvl9pPr marL="838688" algn="l" defTabSz="104836" rtl="0" eaLnBrk="1" latinLnBrk="0" hangingPunct="1">
      <a:defRPr sz="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96" d="100"/>
          <a:sy n="196" d="100"/>
        </p:scale>
        <p:origin x="3088" y="45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1" y="2130431"/>
            <a:ext cx="8420100" cy="14700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8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9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45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9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4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9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3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86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665D2-8B34-5A47-8A08-5D3094DBB7B4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6F4EE6-F0C0-5042-94A0-627C911C92D8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36253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00A45-F682-F047-8ADC-C29B046D4A4E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4F09CF-94D2-1446-ACEE-EB8CFA17E1F1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34633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1" y="274647"/>
            <a:ext cx="2228850" cy="585152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7"/>
            <a:ext cx="6521450" cy="585152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D689D9-1A1B-BE47-9E0D-A3E914900B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78D3F-3D63-5444-AEDE-68966F8FFBDE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79337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D8807-04B2-164F-847A-2859111DB5B7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34894-DDF0-2748-8806-9B78484CF93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76799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9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9"/>
            <a:ext cx="8420100" cy="1500188"/>
          </a:xfrm>
        </p:spPr>
        <p:txBody>
          <a:bodyPr anchor="b"/>
          <a:lstStyle>
            <a:lvl1pPr marL="0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1pPr>
            <a:lvl2pPr marL="10483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2pPr>
            <a:lvl3pPr marL="209672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3pPr>
            <a:lvl4pPr marL="31450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4pPr>
            <a:lvl5pPr marL="419344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5pPr>
            <a:lvl6pPr marL="524180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6pPr>
            <a:lvl7pPr marL="629016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7pPr>
            <a:lvl8pPr marL="733852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8pPr>
            <a:lvl9pPr marL="838688" indent="0">
              <a:buNone/>
              <a:defRPr sz="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3FA55-C94C-D742-B1AD-EFFADB1BF822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EB030-C945-2240-8301-39D5457BC344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81121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0"/>
            <a:ext cx="4375150" cy="4525965"/>
          </a:xfrm>
        </p:spPr>
        <p:txBody>
          <a:bodyPr/>
          <a:lstStyle>
            <a:lvl1pPr>
              <a:defRPr sz="600"/>
            </a:lvl1pPr>
            <a:lvl2pPr>
              <a:defRPr sz="600"/>
            </a:lvl2pPr>
            <a:lvl3pPr>
              <a:defRPr sz="5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F7AED6-6FFD-644D-A6B1-17AC2F5F034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9C68-0299-204A-9322-98E8CE0E2DDA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31389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5"/>
            <a:ext cx="437687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80"/>
            <a:ext cx="437687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5"/>
            <a:ext cx="4378590" cy="639765"/>
          </a:xfrm>
        </p:spPr>
        <p:txBody>
          <a:bodyPr anchor="b"/>
          <a:lstStyle>
            <a:lvl1pPr marL="0" indent="0">
              <a:buNone/>
              <a:defRPr sz="600" b="1"/>
            </a:lvl1pPr>
            <a:lvl2pPr marL="104836" indent="0">
              <a:buNone/>
              <a:defRPr sz="500" b="1"/>
            </a:lvl2pPr>
            <a:lvl3pPr marL="209672" indent="0">
              <a:buNone/>
              <a:defRPr sz="400" b="1"/>
            </a:lvl3pPr>
            <a:lvl4pPr marL="314508" indent="0">
              <a:buNone/>
              <a:defRPr sz="400" b="1"/>
            </a:lvl4pPr>
            <a:lvl5pPr marL="419344" indent="0">
              <a:buNone/>
              <a:defRPr sz="400" b="1"/>
            </a:lvl5pPr>
            <a:lvl6pPr marL="524180" indent="0">
              <a:buNone/>
              <a:defRPr sz="400" b="1"/>
            </a:lvl6pPr>
            <a:lvl7pPr marL="629016" indent="0">
              <a:buNone/>
              <a:defRPr sz="400" b="1"/>
            </a:lvl7pPr>
            <a:lvl8pPr marL="733852" indent="0">
              <a:buNone/>
              <a:defRPr sz="400" b="1"/>
            </a:lvl8pPr>
            <a:lvl9pPr marL="838688" indent="0">
              <a:buNone/>
              <a:defRPr sz="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80"/>
            <a:ext cx="4378590" cy="3951285"/>
          </a:xfrm>
        </p:spPr>
        <p:txBody>
          <a:bodyPr/>
          <a:lstStyle>
            <a:lvl1pPr>
              <a:defRPr sz="600"/>
            </a:lvl1pPr>
            <a:lvl2pPr>
              <a:defRPr sz="500"/>
            </a:lvl2pPr>
            <a:lvl3pPr>
              <a:defRPr sz="400"/>
            </a:lvl3pPr>
            <a:lvl4pPr>
              <a:defRPr sz="400"/>
            </a:lvl4pPr>
            <a:lvl5pPr>
              <a:defRPr sz="400"/>
            </a:lvl5pPr>
            <a:lvl6pPr>
              <a:defRPr sz="400"/>
            </a:lvl6pPr>
            <a:lvl7pPr>
              <a:defRPr sz="400"/>
            </a:lvl7pPr>
            <a:lvl8pPr>
              <a:defRPr sz="400"/>
            </a:lvl8pPr>
            <a:lvl9pPr>
              <a:defRPr sz="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A1009C-6783-EE46-B6D2-7DDF8B2C53B1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67EFB4-F2C4-5445-A83E-092F12460BDD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2638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1F6E88-015C-2D48-A93F-B550DB6C464D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E74CB-DD17-7D4A-9DA2-FCDB33E8D8E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03686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09BC64-C6F7-C841-9CD3-3AD1DA3E0B9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AB1C9-55D8-C74E-B2C6-503F9CDA6330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790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1" y="273053"/>
            <a:ext cx="3259006" cy="1162050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6"/>
            <a:ext cx="5537729" cy="5853113"/>
          </a:xfrm>
        </p:spPr>
        <p:txBody>
          <a:bodyPr/>
          <a:lstStyle>
            <a:lvl1pPr>
              <a:defRPr sz="7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1" y="1435106"/>
            <a:ext cx="3259006" cy="46910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82B06-8566-944A-8926-EF3BDDE9822C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736A51-7AF1-554A-87A3-F0E361D55E97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583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8"/>
          </a:xfrm>
        </p:spPr>
        <p:txBody>
          <a:bodyPr anchor="b"/>
          <a:lstStyle>
            <a:lvl1pPr algn="l">
              <a:defRPr sz="5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2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700"/>
            </a:lvl1pPr>
            <a:lvl2pPr marL="104836" indent="0">
              <a:buNone/>
              <a:defRPr sz="600"/>
            </a:lvl2pPr>
            <a:lvl3pPr marL="209672" indent="0">
              <a:buNone/>
              <a:defRPr sz="600"/>
            </a:lvl3pPr>
            <a:lvl4pPr marL="314508" indent="0">
              <a:buNone/>
              <a:defRPr sz="500"/>
            </a:lvl4pPr>
            <a:lvl5pPr marL="419344" indent="0">
              <a:buNone/>
              <a:defRPr sz="500"/>
            </a:lvl5pPr>
            <a:lvl6pPr marL="524180" indent="0">
              <a:buNone/>
              <a:defRPr sz="500"/>
            </a:lvl6pPr>
            <a:lvl7pPr marL="629016" indent="0">
              <a:buNone/>
              <a:defRPr sz="500"/>
            </a:lvl7pPr>
            <a:lvl8pPr marL="733852" indent="0">
              <a:buNone/>
              <a:defRPr sz="500"/>
            </a:lvl8pPr>
            <a:lvl9pPr marL="838688" indent="0">
              <a:buNone/>
              <a:defRPr sz="500"/>
            </a:lvl9pPr>
          </a:lstStyle>
          <a:p>
            <a:pPr lvl="0"/>
            <a:endParaRPr lang="en-A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41"/>
            <a:ext cx="5943600" cy="804863"/>
          </a:xfrm>
        </p:spPr>
        <p:txBody>
          <a:bodyPr/>
          <a:lstStyle>
            <a:lvl1pPr marL="0" indent="0">
              <a:buNone/>
              <a:defRPr sz="300"/>
            </a:lvl1pPr>
            <a:lvl2pPr marL="104836" indent="0">
              <a:buNone/>
              <a:defRPr sz="300"/>
            </a:lvl2pPr>
            <a:lvl3pPr marL="209672" indent="0">
              <a:buNone/>
              <a:defRPr sz="200"/>
            </a:lvl3pPr>
            <a:lvl4pPr marL="314508" indent="0">
              <a:buNone/>
              <a:defRPr sz="200"/>
            </a:lvl4pPr>
            <a:lvl5pPr marL="419344" indent="0">
              <a:buNone/>
              <a:defRPr sz="200"/>
            </a:lvl5pPr>
            <a:lvl6pPr marL="524180" indent="0">
              <a:buNone/>
              <a:defRPr sz="200"/>
            </a:lvl6pPr>
            <a:lvl7pPr marL="629016" indent="0">
              <a:buNone/>
              <a:defRPr sz="200"/>
            </a:lvl7pPr>
            <a:lvl8pPr marL="733852" indent="0">
              <a:buNone/>
              <a:defRPr sz="200"/>
            </a:lvl8pPr>
            <a:lvl9pPr marL="838688" indent="0">
              <a:buNone/>
              <a:defRPr sz="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9E5AB-6ED0-7645-A43A-DA9AC7F22039}" type="datetimeFigureOut">
              <a:rPr lang="en-AU"/>
              <a:pPr>
                <a:defRPr/>
              </a:pPr>
              <a:t>3/7/17</a:t>
            </a:fld>
            <a:endParaRPr lang="en-A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105D1-4093-8946-A167-57F86797EA1B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671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5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3AE2A829-4571-2C40-925F-593ABB27E8C2}" type="datetimeFigureOut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3/7/17</a:t>
            </a:fld>
            <a:endParaRPr lang="en-AU">
              <a:ea typeface="ＭＳ Ｐゴシック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1" y="6356359"/>
            <a:ext cx="3136900" cy="365123"/>
          </a:xfrm>
          <a:prstGeom prst="rect">
            <a:avLst/>
          </a:prstGeom>
        </p:spPr>
        <p:txBody>
          <a:bodyPr vert="horz" lIns="20967" tIns="10484" rIns="20967" bIns="10484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defTabSz="209672">
              <a:defRPr/>
            </a:pPr>
            <a:endParaRPr lang="en-A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9"/>
            <a:ext cx="2311400" cy="365123"/>
          </a:xfrm>
          <a:prstGeom prst="rect">
            <a:avLst/>
          </a:prstGeom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</a:bodyPr>
          <a:lstStyle>
            <a:lvl1pPr algn="r">
              <a:defRPr sz="300" smtClean="0">
                <a:solidFill>
                  <a:srgbClr val="898989"/>
                </a:solidFill>
                <a:latin typeface="Calibri" charset="0"/>
                <a:cs typeface="+mn-cs"/>
              </a:defRPr>
            </a:lvl1pPr>
          </a:lstStyle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fld id="{12429223-3189-A747-8A27-D135581604FD}" type="slidenum">
              <a:rPr lang="en-AU" smtClean="0">
                <a:ea typeface="ＭＳ Ｐゴシック" charset="0"/>
              </a:rPr>
              <a:pPr defTabSz="209672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AU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500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1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104836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6pPr>
      <a:lvl7pPr marL="209672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7pPr>
      <a:lvl8pPr marL="314508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8pPr>
      <a:lvl9pPr marL="419344" algn="ctr" rtl="0" fontAlgn="base">
        <a:spcBef>
          <a:spcPct val="0"/>
        </a:spcBef>
        <a:spcAft>
          <a:spcPct val="0"/>
        </a:spcAft>
        <a:defRPr sz="1000">
          <a:solidFill>
            <a:schemeClr val="tx1"/>
          </a:solidFill>
          <a:latin typeface="Calibri" charset="0"/>
          <a:ea typeface="ＭＳ Ｐゴシック" charset="0"/>
        </a:defRPr>
      </a:lvl9pPr>
    </p:titleStyle>
    <p:bodyStyle>
      <a:lvl1pPr marL="78627" indent="-786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7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170358" indent="-655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262090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6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366926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471762" indent="-52418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5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576598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6pPr>
      <a:lvl7pPr marL="681434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7pPr>
      <a:lvl8pPr marL="786270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8pPr>
      <a:lvl9pPr marL="891106" indent="-52418" algn="l" defTabSz="209672" rtl="0" eaLnBrk="1" latinLnBrk="0" hangingPunct="1">
        <a:spcBef>
          <a:spcPct val="20000"/>
        </a:spcBef>
        <a:buFont typeface="Arial" pitchFamily="34" charset="0"/>
        <a:buChar char="•"/>
        <a:defRPr sz="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1pPr>
      <a:lvl2pPr marL="10483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2pPr>
      <a:lvl3pPr marL="20967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3pPr>
      <a:lvl4pPr marL="31450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4pPr>
      <a:lvl5pPr marL="419344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5pPr>
      <a:lvl6pPr marL="524180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6pPr>
      <a:lvl7pPr marL="629016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7pPr>
      <a:lvl8pPr marL="733852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8pPr>
      <a:lvl9pPr marL="838688" algn="l" defTabSz="209672" rtl="0" eaLnBrk="1" latinLnBrk="0" hangingPunct="1">
        <a:defRPr sz="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ounded Rectangular Callout 34"/>
          <p:cNvSpPr/>
          <p:nvPr/>
        </p:nvSpPr>
        <p:spPr>
          <a:xfrm>
            <a:off x="200972" y="913149"/>
            <a:ext cx="10525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invest?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4412" y="1450194"/>
            <a:ext cx="1052512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Staff, Money, Previous research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26104" y="1450194"/>
            <a:ext cx="145838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OUTPUTS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Units of service delivered to stakeholders / to meet project 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473916" y="1450194"/>
            <a:ext cx="1728391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SHORT-TERM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0-2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knowledge, awareness, convenience, motivation </a:t>
            </a:r>
            <a:r>
              <a:rPr lang="en-AU" sz="900" kern="0" dirty="0" err="1">
                <a:latin typeface="Arial"/>
                <a:ea typeface="ＭＳ Ｐゴシック" charset="0"/>
                <a:cs typeface="Arial"/>
              </a:rPr>
              <a:t>etc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295666" y="1450194"/>
            <a:ext cx="1878013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INTERMEDIATE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2-5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Changes in behaviour, actions, practices, decisions or policies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259422" y="1450197"/>
            <a:ext cx="1480741" cy="57517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LONG-TERM  OUTCOMES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(In 5+ years)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Environmental, Social, Economic  changes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64533" y="1450194"/>
            <a:ext cx="1460104" cy="7180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ACTIVITIES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Events or processes to meet needs /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Objectives</a:t>
            </a:r>
          </a:p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6" name="Title 1"/>
          <p:cNvSpPr>
            <a:spLocks noGrp="1"/>
          </p:cNvSpPr>
          <p:nvPr>
            <p:ph type="title"/>
          </p:nvPr>
        </p:nvSpPr>
        <p:spPr>
          <a:xfrm>
            <a:off x="178860" y="274635"/>
            <a:ext cx="4765357" cy="388336"/>
          </a:xfrm>
          <a:ln>
            <a:solidFill>
              <a:srgbClr val="000000"/>
            </a:solidFill>
          </a:ln>
        </p:spPr>
        <p:txBody>
          <a:bodyPr>
            <a:normAutofit fontScale="90000"/>
          </a:bodyPr>
          <a:lstStyle/>
          <a:p>
            <a:pPr algn="l" eaLnBrk="1" hangingPunct="1">
              <a:defRPr/>
            </a:pPr>
            <a:r>
              <a:rPr lang="en-AU" sz="900" b="1" dirty="0">
                <a:solidFill>
                  <a:srgbClr val="000000"/>
                </a:solidFill>
                <a:latin typeface="Calibri" charset="0"/>
                <a:cs typeface="+mj-cs"/>
              </a:rPr>
              <a:t>Provider </a:t>
            </a:r>
            <a:r>
              <a:rPr lang="en-AU" sz="9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name: </a:t>
            </a:r>
            <a:r>
              <a:rPr lang="en-AU" sz="18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Yoowinna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 </a:t>
            </a:r>
            <a:r>
              <a:rPr lang="en-AU" sz="1800" b="1" dirty="0" err="1" smtClean="0">
                <a:solidFill>
                  <a:srgbClr val="000000"/>
                </a:solidFill>
                <a:latin typeface="Calibri" charset="0"/>
                <a:cs typeface="+mj-cs"/>
              </a:rPr>
              <a:t>Wurnalung</a:t>
            </a:r>
            <a: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 Healing Service </a:t>
            </a:r>
            <a:br>
              <a:rPr lang="en-AU" sz="1800" b="1" dirty="0" smtClean="0">
                <a:solidFill>
                  <a:srgbClr val="000000"/>
                </a:solidFill>
                <a:latin typeface="Calibri" charset="0"/>
                <a:cs typeface="+mj-cs"/>
              </a:rPr>
            </a:br>
            <a:r>
              <a:rPr lang="en-AU" sz="1200" b="1" dirty="0" smtClean="0">
                <a:solidFill>
                  <a:srgbClr val="000000"/>
                </a:solidFill>
                <a:latin typeface="Calibri" charset="0"/>
                <a:cs typeface="+mj-cs"/>
              </a:rPr>
              <a:t>(Workshop 14 June 2017)</a:t>
            </a:r>
            <a:endParaRPr lang="en-AU" sz="12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  <p:sp>
        <p:nvSpPr>
          <p:cNvPr id="28" name="Rounded Rectangular Callout 27"/>
          <p:cNvSpPr/>
          <p:nvPr/>
        </p:nvSpPr>
        <p:spPr>
          <a:xfrm>
            <a:off x="1364533" y="913149"/>
            <a:ext cx="1460104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do in your project?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2926104" y="913149"/>
            <a:ext cx="1458383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will you deliver?</a:t>
            </a:r>
          </a:p>
        </p:txBody>
      </p:sp>
      <p:sp>
        <p:nvSpPr>
          <p:cNvPr id="30" name="Rounded Rectangular Callout 29"/>
          <p:cNvSpPr/>
          <p:nvPr/>
        </p:nvSpPr>
        <p:spPr>
          <a:xfrm>
            <a:off x="4473916" y="913149"/>
            <a:ext cx="1728391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do you hope this achieves?</a:t>
            </a:r>
          </a:p>
        </p:txBody>
      </p:sp>
      <p:sp>
        <p:nvSpPr>
          <p:cNvPr id="31" name="Rounded Rectangular Callout 30"/>
          <p:cNvSpPr/>
          <p:nvPr/>
        </p:nvSpPr>
        <p:spPr>
          <a:xfrm>
            <a:off x="6295667" y="913149"/>
            <a:ext cx="1878012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>
                <a:solidFill>
                  <a:prstClr val="black"/>
                </a:solidFill>
                <a:latin typeface="Arial"/>
                <a:ea typeface="ＭＳ Ｐゴシック" charset="0"/>
                <a:cs typeface="Arial"/>
              </a:rPr>
              <a:t>If the short-term outcomes are achieved….?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8259422" y="913149"/>
            <a:ext cx="1495238" cy="487847"/>
          </a:xfrm>
          <a:prstGeom prst="wedgeRoundRect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0967" tIns="10484" rIns="20967" bIns="10484" anchor="ctr"/>
          <a:lstStyle/>
          <a:p>
            <a:pPr algn="ctr" defTabSz="209672">
              <a:defRPr/>
            </a:pPr>
            <a:r>
              <a:rPr lang="en-AU" sz="900" dirty="0">
                <a:solidFill>
                  <a:prstClr val="black"/>
                </a:solidFill>
                <a:latin typeface="Arial"/>
                <a:cs typeface="Arial"/>
              </a:rPr>
              <a:t>What is the overall aim of the service?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00972" y="2300526"/>
            <a:ext cx="1052512" cy="33451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 PDs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 Recruitment &amp; Strategy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Accredited Agency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Review Induction Packs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Upgrade Facility (renovate building)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Marketing (Brochure, Material/Resources)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Governance (input from staff &amp; advisory/ steering to support project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Identifying local hero's</a:t>
            </a: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(Male / Female)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380257" y="2300526"/>
            <a:ext cx="1460104" cy="25141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Assertive Outreach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Produce Engagement and informal material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 IT and Apps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community for their input and knowledge – need to manage expectations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 YWHS website / Facebook Page / Social Media Training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Packages/Opportunities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Refurnish sites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Lease Vehicles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Reference Group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Engage Stakeholders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926104" y="2285286"/>
            <a:ext cx="1458383" cy="182166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5 x Community Consultations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2 x 1:1 Assessments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 x 36 weeks education and awareness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 x 36 weeks Group Work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1x 4 weeks Readiness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 x 10 weeks MPCP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1 x 4 weeks Parenting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Meeting with Stakeholders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473916" y="2285286"/>
            <a:ext cx="1728391" cy="2791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Participation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Women &amp; Children feeling safer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Greater Awareness</a:t>
            </a:r>
            <a:r>
              <a:rPr lang="en-AU" sz="900" kern="0" dirty="0">
                <a:latin typeface="Arial"/>
                <a:ea typeface="ＭＳ Ｐゴシック" charset="0"/>
                <a:cs typeface="Arial"/>
              </a:rPr>
              <a:t>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and understanding of FV in the Aboriginal Community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Greater awareness and understanding of the effects/impacts of FV in the community/ on individuals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 number of individual knowledge &amp; access to services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MoUs negotiated and signed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off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output)</a:t>
            </a:r>
            <a:endParaRPr lang="en-AU" sz="900" kern="0" dirty="0" smtClean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Local community Champions in Place and directed to increased service capacity – training &amp;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workforce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295667" y="2280206"/>
            <a:ext cx="1878012" cy="3068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Mandated Men  reduced rates of recidivism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Development of Appropriate &amp; Practical Integrated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Responses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Trauma Informed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Therapeutic &amp; Culturally informed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practices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Transition of Service to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incorporation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Accredited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Increased employment of Aboriginal people </a:t>
            </a: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Trained/local workers – trained &amp; supported in ‘specialist‘ </a:t>
            </a: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roles </a:t>
            </a:r>
            <a:r>
              <a:rPr lang="en-AU" sz="900" kern="0" dirty="0" smtClean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(</a:t>
            </a:r>
            <a:r>
              <a:rPr lang="en-AU" sz="900" kern="0" dirty="0">
                <a:solidFill>
                  <a:srgbClr val="FF0000"/>
                </a:solidFill>
                <a:latin typeface="Arial"/>
                <a:ea typeface="ＭＳ Ｐゴシック" charset="0"/>
                <a:cs typeface="Arial"/>
              </a:rPr>
              <a:t>suggest this is an input)</a:t>
            </a: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marL="171450" indent="-171450" defTabSz="209672" fontAlgn="base">
              <a:spcBef>
                <a:spcPct val="0"/>
              </a:spcBef>
              <a:spcAft>
                <a:spcPct val="0"/>
              </a:spcAft>
              <a:buFontTx/>
              <a:buChar char="-"/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More cohesive family units – reduced violence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259422" y="2285286"/>
            <a:ext cx="1480741" cy="459165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0967" tIns="10484" rIns="20967" bIns="10484">
            <a:spAutoFit/>
          </a:bodyPr>
          <a:lstStyle/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Generational Change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Reduced Rate of FV reported in Community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Reduced Child Protection Notification &amp; removal of children into care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Health, Happy families connected to community, culture &amp; country in a safe way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Sustainable &amp; effective service delivery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Effective Model of Service &amp; programs to share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Service System reflects need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Build first:  Increased capacity of  community / Skilled workforce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Contributing to research &amp; knowledge based informed best practice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Community led solution – </a:t>
            </a: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AU" sz="900" kern="0" dirty="0" smtClean="0">
                <a:latin typeface="Arial"/>
                <a:ea typeface="ＭＳ Ｐゴシック" charset="0"/>
                <a:cs typeface="Arial"/>
              </a:rPr>
              <a:t>acknowledged / valued </a:t>
            </a:r>
            <a:endParaRPr lang="en-AU" sz="900" kern="0" dirty="0">
              <a:latin typeface="Arial"/>
              <a:ea typeface="ＭＳ Ｐゴシック" charset="0"/>
              <a:cs typeface="Arial"/>
            </a:endParaRPr>
          </a:p>
          <a:p>
            <a:pPr defTabSz="209672" fontAlgn="base">
              <a:spcBef>
                <a:spcPct val="0"/>
              </a:spcBef>
              <a:spcAft>
                <a:spcPct val="0"/>
              </a:spcAft>
              <a:defRPr/>
            </a:pPr>
            <a:endParaRPr lang="en-AU" sz="900" kern="0" dirty="0" smtClean="0"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2" name="Oval 1"/>
          <p:cNvSpPr/>
          <p:nvPr/>
        </p:nvSpPr>
        <p:spPr>
          <a:xfrm>
            <a:off x="8109801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Oval 24"/>
          <p:cNvSpPr/>
          <p:nvPr/>
        </p:nvSpPr>
        <p:spPr>
          <a:xfrm>
            <a:off x="6151204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7" name="Oval 26"/>
          <p:cNvSpPr/>
          <p:nvPr/>
        </p:nvSpPr>
        <p:spPr>
          <a:xfrm>
            <a:off x="4401735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3" name="Oval 32"/>
          <p:cNvSpPr/>
          <p:nvPr/>
        </p:nvSpPr>
        <p:spPr>
          <a:xfrm>
            <a:off x="2864823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4</a:t>
            </a:r>
          </a:p>
        </p:txBody>
      </p:sp>
      <p:sp>
        <p:nvSpPr>
          <p:cNvPr id="34" name="Oval 33"/>
          <p:cNvSpPr/>
          <p:nvPr/>
        </p:nvSpPr>
        <p:spPr>
          <a:xfrm>
            <a:off x="1240709" y="731771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5</a:t>
            </a:r>
          </a:p>
        </p:txBody>
      </p:sp>
      <p:sp>
        <p:nvSpPr>
          <p:cNvPr id="36" name="Oval 35"/>
          <p:cNvSpPr/>
          <p:nvPr/>
        </p:nvSpPr>
        <p:spPr>
          <a:xfrm>
            <a:off x="127757" y="725517"/>
            <a:ext cx="351230" cy="337740"/>
          </a:xfrm>
          <a:prstGeom prst="ellipse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20967" tIns="10484" rIns="20967" bIns="10484" rtlCol="0" anchor="ctr"/>
          <a:lstStyle/>
          <a:p>
            <a:pPr algn="ctr"/>
            <a:r>
              <a:rPr lang="en-US" sz="1500" b="1" dirty="0">
                <a:solidFill>
                  <a:schemeClr val="bg1"/>
                </a:solidFill>
              </a:rPr>
              <a:t>6</a:t>
            </a:r>
          </a:p>
        </p:txBody>
      </p:sp>
      <p:sp>
        <p:nvSpPr>
          <p:cNvPr id="37" name="Title 1"/>
          <p:cNvSpPr txBox="1">
            <a:spLocks/>
          </p:cNvSpPr>
          <p:nvPr/>
        </p:nvSpPr>
        <p:spPr bwMode="auto">
          <a:xfrm>
            <a:off x="4979480" y="271070"/>
            <a:ext cx="4765357" cy="388336"/>
          </a:xfrm>
          <a:prstGeom prst="rect">
            <a:avLst/>
          </a:prstGeom>
          <a:noFill/>
          <a:ln>
            <a:solidFill>
              <a:srgbClr val="0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ＭＳ Ｐゴシック" charset="0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l" eaLnBrk="1" hangingPunct="1">
              <a:defRPr/>
            </a:pPr>
            <a:r>
              <a:rPr lang="en-AU" sz="900" b="1" smtClean="0">
                <a:solidFill>
                  <a:srgbClr val="000000"/>
                </a:solidFill>
                <a:latin typeface="Calibri" charset="0"/>
                <a:cs typeface="+mj-cs"/>
              </a:rPr>
              <a:t>Time:</a:t>
            </a:r>
            <a:endParaRPr lang="en-AU" sz="900" b="1" dirty="0">
              <a:solidFill>
                <a:srgbClr val="000000"/>
              </a:solidFill>
              <a:latin typeface="Calibri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283637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8" grpId="0" animBg="1"/>
      <p:bldP spid="29" grpId="0" animBg="1"/>
      <p:bldP spid="30" grpId="0" animBg="1"/>
      <p:bldP spid="31" grpId="0" animBg="1"/>
      <p:bldP spid="3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352778"/>
            <a:ext cx="4380153" cy="5773387"/>
          </a:xfrm>
        </p:spPr>
        <p:txBody>
          <a:bodyPr/>
          <a:lstStyle/>
          <a:p>
            <a:pPr marL="0" indent="0">
              <a:buNone/>
            </a:pPr>
            <a:r>
              <a:rPr lang="en-US" sz="1200" b="1" dirty="0"/>
              <a:t>CURRENT SITUATION:</a:t>
            </a:r>
            <a:endParaRPr lang="en-AU" sz="1200" dirty="0"/>
          </a:p>
          <a:p>
            <a:pPr lvl="0"/>
            <a:r>
              <a:rPr lang="en-US" sz="1200" dirty="0"/>
              <a:t>Increasing Family Violence (FV) across service area</a:t>
            </a:r>
            <a:endParaRPr lang="en-AU" sz="1200" dirty="0"/>
          </a:p>
          <a:p>
            <a:pPr lvl="0"/>
            <a:r>
              <a:rPr lang="en-US" sz="1200" dirty="0"/>
              <a:t>Increasing Children in case as a result of FV (86%)</a:t>
            </a:r>
            <a:endParaRPr lang="en-AU" sz="1200" dirty="0"/>
          </a:p>
          <a:p>
            <a:pPr lvl="0"/>
            <a:r>
              <a:rPr lang="en-US" sz="1200" dirty="0"/>
              <a:t>Increasing orders &amp; incarceration as a result of FV</a:t>
            </a:r>
            <a:endParaRPr lang="en-AU" sz="1200" dirty="0"/>
          </a:p>
          <a:p>
            <a:pPr lvl="0"/>
            <a:r>
              <a:rPr lang="en-US" sz="1200" dirty="0"/>
              <a:t>Lack of Services/ Qualified Staff/Access (Particularly for men)</a:t>
            </a:r>
            <a:endParaRPr lang="en-AU" sz="1200" dirty="0"/>
          </a:p>
          <a:p>
            <a:pPr lvl="0"/>
            <a:r>
              <a:rPr lang="en-US" sz="1200" dirty="0"/>
              <a:t>Broken Families / Lateral Violence</a:t>
            </a:r>
            <a:endParaRPr lang="en-AU" sz="1200" dirty="0"/>
          </a:p>
          <a:p>
            <a:pPr lvl="0"/>
            <a:r>
              <a:rPr lang="en-US" sz="1200" dirty="0"/>
              <a:t>Ongoing Trauma</a:t>
            </a:r>
            <a:endParaRPr lang="en-AU" sz="1200" dirty="0"/>
          </a:p>
          <a:p>
            <a:pPr lvl="0"/>
            <a:r>
              <a:rPr lang="en-US" sz="1200" dirty="0"/>
              <a:t>Unemployment / Poverty</a:t>
            </a:r>
            <a:endParaRPr lang="en-AU" sz="1200" dirty="0"/>
          </a:p>
          <a:p>
            <a:pPr lvl="0"/>
            <a:r>
              <a:rPr lang="en-US" sz="1200" dirty="0"/>
              <a:t>Housing – Breaching Lease</a:t>
            </a:r>
            <a:endParaRPr lang="en-AU" sz="1200" dirty="0"/>
          </a:p>
          <a:p>
            <a:pPr lvl="0"/>
            <a:r>
              <a:rPr lang="en-US" sz="1200" dirty="0"/>
              <a:t>Transport – Isolation – Public – Poverty</a:t>
            </a:r>
            <a:endParaRPr lang="en-AU" sz="1200" dirty="0"/>
          </a:p>
          <a:p>
            <a:pPr lvl="0"/>
            <a:r>
              <a:rPr lang="en-US" sz="1200" dirty="0"/>
              <a:t>A&amp;D, Health Issues</a:t>
            </a:r>
            <a:endParaRPr lang="en-AU" sz="1200" dirty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953000" y="352778"/>
            <a:ext cx="4492837" cy="577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20967" tIns="10484" rIns="20967" bIns="10484" numCol="1" anchor="t" anchorCtr="0" compatLnSpc="1">
            <a:prstTxWarp prst="textNoShape">
              <a:avLst/>
            </a:prstTxWarp>
          </a:bodyPr>
          <a:lstStyle>
            <a:lvl1pPr marL="78627" indent="-78627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700" kern="1200">
                <a:solidFill>
                  <a:schemeClr val="tx1"/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170358" indent="-65522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2pPr>
            <a:lvl3pPr marL="262090" indent="-5241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6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3pPr>
            <a:lvl4pPr marL="366926" indent="-5241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4pPr>
            <a:lvl5pPr marL="471762" indent="-52418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500" kern="1200">
                <a:solidFill>
                  <a:schemeClr val="tx1"/>
                </a:solidFill>
                <a:latin typeface="+mn-lt"/>
                <a:ea typeface="ＭＳ Ｐゴシック" charset="0"/>
                <a:cs typeface="+mn-cs"/>
              </a:defRPr>
            </a:lvl5pPr>
            <a:lvl6pPr marL="576598" indent="-52418" algn="l" defTabSz="2096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1434" indent="-52418" algn="l" defTabSz="2096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86270" indent="-52418" algn="l" defTabSz="2096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891106" indent="-52418" algn="l" defTabSz="20967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 smtClean="0"/>
              <a:t>DATA TO BE COLLECTED:</a:t>
            </a:r>
            <a:endParaRPr lang="en-AU" sz="1200" dirty="0" smtClean="0"/>
          </a:p>
          <a:p>
            <a:r>
              <a:rPr lang="en-US" sz="1200" dirty="0" smtClean="0"/>
              <a:t>Referrals In/Out</a:t>
            </a:r>
            <a:endParaRPr lang="en-AU" sz="1200" dirty="0" smtClean="0"/>
          </a:p>
          <a:p>
            <a:r>
              <a:rPr lang="en-US" sz="1200" dirty="0" smtClean="0"/>
              <a:t>No. of clients</a:t>
            </a:r>
            <a:endParaRPr lang="en-AU" sz="1200" dirty="0" smtClean="0"/>
          </a:p>
          <a:p>
            <a:r>
              <a:rPr lang="en-US" sz="1200" dirty="0" smtClean="0"/>
              <a:t>No of Cases</a:t>
            </a:r>
            <a:endParaRPr lang="en-AU" sz="1200" dirty="0" smtClean="0"/>
          </a:p>
          <a:p>
            <a:r>
              <a:rPr lang="en-US" sz="1200" dirty="0" smtClean="0"/>
              <a:t>No. of Participants</a:t>
            </a:r>
            <a:endParaRPr lang="en-AU" sz="1200" dirty="0" smtClean="0"/>
          </a:p>
          <a:p>
            <a:r>
              <a:rPr lang="en-US" sz="1200" dirty="0" smtClean="0"/>
              <a:t>No. of activities – skill based, knowledge based, culture bases, workshops, forums.</a:t>
            </a:r>
            <a:endParaRPr lang="en-AU" sz="1200" dirty="0" smtClean="0"/>
          </a:p>
          <a:p>
            <a:r>
              <a:rPr lang="en-US" sz="1200" dirty="0" smtClean="0"/>
              <a:t>No. of Group Work</a:t>
            </a:r>
            <a:endParaRPr lang="en-AU" sz="1200" dirty="0" smtClean="0"/>
          </a:p>
          <a:p>
            <a:r>
              <a:rPr lang="en-US" sz="1200" dirty="0" smtClean="0"/>
              <a:t>No. of </a:t>
            </a:r>
            <a:r>
              <a:rPr lang="en-US" sz="1200" dirty="0" err="1" smtClean="0"/>
              <a:t>MoUs</a:t>
            </a:r>
            <a:endParaRPr lang="en-AU" sz="1200" dirty="0" smtClean="0"/>
          </a:p>
          <a:p>
            <a:r>
              <a:rPr lang="en-US" sz="1200" dirty="0" smtClean="0"/>
              <a:t>No. of reference Group meetings</a:t>
            </a:r>
            <a:endParaRPr lang="en-AU" sz="1200" dirty="0" smtClean="0"/>
          </a:p>
          <a:p>
            <a:r>
              <a:rPr lang="en-US" sz="1200" dirty="0" smtClean="0"/>
              <a:t>Age/Gender</a:t>
            </a:r>
            <a:endParaRPr lang="en-AU" sz="1200" dirty="0" smtClean="0"/>
          </a:p>
          <a:p>
            <a:r>
              <a:rPr lang="en-US" sz="1200" dirty="0" smtClean="0"/>
              <a:t>Effectiveness – Change/ Progress/ Safety</a:t>
            </a:r>
            <a:endParaRPr lang="en-AU" sz="1200" dirty="0" smtClean="0"/>
          </a:p>
          <a:p>
            <a:r>
              <a:rPr lang="en-US" sz="1200" dirty="0" smtClean="0"/>
              <a:t>Efficiency – Cost/Hours/ Staffing/ Travel location</a:t>
            </a:r>
            <a:endParaRPr lang="en-AU" sz="1200" dirty="0" smtClean="0"/>
          </a:p>
          <a:p>
            <a:r>
              <a:rPr lang="en-US" sz="1200" dirty="0" smtClean="0"/>
              <a:t>Quality</a:t>
            </a:r>
            <a:endParaRPr lang="en-AU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42079032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  <a:ln>
          <a:solidFill>
            <a:schemeClr val="tx1"/>
          </a:solidFill>
        </a:ln>
      </a:spPr>
      <a:bodyPr wrap="square" lIns="20967" tIns="10484" rIns="20967" bIns="10484">
        <a:spAutoFit/>
      </a:bodyPr>
      <a:lstStyle>
        <a:defPPr defTabSz="209672" fontAlgn="base">
          <a:spcBef>
            <a:spcPct val="0"/>
          </a:spcBef>
          <a:spcAft>
            <a:spcPct val="0"/>
          </a:spcAft>
          <a:defRPr sz="900" kern="0" dirty="0">
            <a:latin typeface="Arial"/>
            <a:ea typeface="ＭＳ Ｐゴシック" charset="0"/>
            <a:cs typeface="Arial"/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674</Words>
  <Application>Microsoft Macintosh PowerPoint</Application>
  <PresentationFormat>A4 Paper (210x297 mm)</PresentationFormat>
  <Paragraphs>117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Provider name: Yoowinna Wurnalung Healing Service  (Workshop 14 June 2017)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Logic_ Yoowinna Wurnalung Healing Service (14 June 2017)</dc:title>
  <dc:creator>Natalie Walker</dc:creator>
  <cp:lastModifiedBy>Natalie Walker</cp:lastModifiedBy>
  <cp:revision>30</cp:revision>
  <dcterms:created xsi:type="dcterms:W3CDTF">2017-06-04T19:59:37Z</dcterms:created>
  <dcterms:modified xsi:type="dcterms:W3CDTF">2017-07-03T10:45:21Z</dcterms:modified>
</cp:coreProperties>
</file>