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</p:sldIdLst>
  <p:sldSz cx="9906000" cy="6858000" type="A4"/>
  <p:notesSz cx="6858000" cy="9144000"/>
  <p:defaultTextStyle>
    <a:defPPr>
      <a:defRPr lang="en-US"/>
    </a:defPPr>
    <a:lvl1pPr marL="0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1pPr>
    <a:lvl2pPr marL="104836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2pPr>
    <a:lvl3pPr marL="209672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3pPr>
    <a:lvl4pPr marL="314508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4pPr>
    <a:lvl5pPr marL="419344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5pPr>
    <a:lvl6pPr marL="524180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629016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733852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838688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96" d="100"/>
          <a:sy n="196" d="100"/>
        </p:scale>
        <p:origin x="3088" y="450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2130431"/>
            <a:ext cx="8420100" cy="14700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9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4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9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4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9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3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8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665D2-8B34-5A47-8A08-5D3094DBB7B4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F4EE6-F0C0-5042-94A0-627C911C92D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625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00A45-F682-F047-8ADC-C29B046D4A4E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F09CF-94D2-1446-ACEE-EB8CFA17E1F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463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1" y="274647"/>
            <a:ext cx="2228850" cy="58515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7"/>
            <a:ext cx="6521450" cy="58515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689D9-1A1B-BE47-9E0D-A3E914900B39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78D3F-3D63-5444-AEDE-68966F8FFBD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337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D8807-04B2-164F-847A-2859111DB5B7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34894-DDF0-2748-8806-9B78484CF9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679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9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9"/>
            <a:ext cx="8420100" cy="1500188"/>
          </a:xfrm>
        </p:spPr>
        <p:txBody>
          <a:bodyPr anchor="b"/>
          <a:lstStyle>
            <a:lvl1pPr marL="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1pPr>
            <a:lvl2pPr marL="104836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2pPr>
            <a:lvl3pPr marL="209672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3pPr>
            <a:lvl4pPr marL="314508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4pPr>
            <a:lvl5pPr marL="419344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5pPr>
            <a:lvl6pPr marL="52418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6pPr>
            <a:lvl7pPr marL="629016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7pPr>
            <a:lvl8pPr marL="733852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8pPr>
            <a:lvl9pPr marL="838688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3FA55-C94C-D742-B1AD-EFFADB1BF822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EB030-C945-2240-8301-39D5457BC34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112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4525965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375150" cy="4525965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7AED6-6FFD-644D-A6B1-17AC2F5F0341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39C68-0299-204A-9322-98E8CE0E2DD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138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5"/>
            <a:ext cx="4376870" cy="63976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4836" indent="0">
              <a:buNone/>
              <a:defRPr sz="500" b="1"/>
            </a:lvl2pPr>
            <a:lvl3pPr marL="209672" indent="0">
              <a:buNone/>
              <a:defRPr sz="400" b="1"/>
            </a:lvl3pPr>
            <a:lvl4pPr marL="314508" indent="0">
              <a:buNone/>
              <a:defRPr sz="400" b="1"/>
            </a:lvl4pPr>
            <a:lvl5pPr marL="419344" indent="0">
              <a:buNone/>
              <a:defRPr sz="400" b="1"/>
            </a:lvl5pPr>
            <a:lvl6pPr marL="524180" indent="0">
              <a:buNone/>
              <a:defRPr sz="400" b="1"/>
            </a:lvl6pPr>
            <a:lvl7pPr marL="629016" indent="0">
              <a:buNone/>
              <a:defRPr sz="400" b="1"/>
            </a:lvl7pPr>
            <a:lvl8pPr marL="733852" indent="0">
              <a:buNone/>
              <a:defRPr sz="400" b="1"/>
            </a:lvl8pPr>
            <a:lvl9pPr marL="838688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80"/>
            <a:ext cx="4376870" cy="395128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5"/>
            <a:ext cx="4378590" cy="63976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4836" indent="0">
              <a:buNone/>
              <a:defRPr sz="500" b="1"/>
            </a:lvl2pPr>
            <a:lvl3pPr marL="209672" indent="0">
              <a:buNone/>
              <a:defRPr sz="400" b="1"/>
            </a:lvl3pPr>
            <a:lvl4pPr marL="314508" indent="0">
              <a:buNone/>
              <a:defRPr sz="400" b="1"/>
            </a:lvl4pPr>
            <a:lvl5pPr marL="419344" indent="0">
              <a:buNone/>
              <a:defRPr sz="400" b="1"/>
            </a:lvl5pPr>
            <a:lvl6pPr marL="524180" indent="0">
              <a:buNone/>
              <a:defRPr sz="400" b="1"/>
            </a:lvl6pPr>
            <a:lvl7pPr marL="629016" indent="0">
              <a:buNone/>
              <a:defRPr sz="400" b="1"/>
            </a:lvl7pPr>
            <a:lvl8pPr marL="733852" indent="0">
              <a:buNone/>
              <a:defRPr sz="400" b="1"/>
            </a:lvl8pPr>
            <a:lvl9pPr marL="838688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80"/>
            <a:ext cx="4378590" cy="395128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009C-6783-EE46-B6D2-7DDF8B2C53B1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7EFB4-F2C4-5445-A83E-092F12460BD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638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F6E88-015C-2D48-A93F-B550DB6C464D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E74CB-DD17-7D4A-9DA2-FCDB33E8D8E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368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9BC64-C6F7-C841-9CD3-3AD1DA3E0B9C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AB1C9-55D8-C74E-B2C6-503F9CDA633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790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3"/>
            <a:ext cx="3259006" cy="1162050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6"/>
            <a:ext cx="5537729" cy="5853113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6"/>
            <a:ext cx="3259006" cy="4691063"/>
          </a:xfrm>
        </p:spPr>
        <p:txBody>
          <a:bodyPr/>
          <a:lstStyle>
            <a:lvl1pPr marL="0" indent="0">
              <a:buNone/>
              <a:defRPr sz="300"/>
            </a:lvl1pPr>
            <a:lvl2pPr marL="104836" indent="0">
              <a:buNone/>
              <a:defRPr sz="300"/>
            </a:lvl2pPr>
            <a:lvl3pPr marL="209672" indent="0">
              <a:buNone/>
              <a:defRPr sz="200"/>
            </a:lvl3pPr>
            <a:lvl4pPr marL="314508" indent="0">
              <a:buNone/>
              <a:defRPr sz="200"/>
            </a:lvl4pPr>
            <a:lvl5pPr marL="419344" indent="0">
              <a:buNone/>
              <a:defRPr sz="200"/>
            </a:lvl5pPr>
            <a:lvl6pPr marL="524180" indent="0">
              <a:buNone/>
              <a:defRPr sz="200"/>
            </a:lvl6pPr>
            <a:lvl7pPr marL="629016" indent="0">
              <a:buNone/>
              <a:defRPr sz="200"/>
            </a:lvl7pPr>
            <a:lvl8pPr marL="733852" indent="0">
              <a:buNone/>
              <a:defRPr sz="200"/>
            </a:lvl8pPr>
            <a:lvl9pPr marL="838688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82B06-8566-944A-8926-EF3BDDE9822C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36A51-7AF1-554A-87A3-F0E361D55E9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83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4"/>
            <a:ext cx="5943600" cy="566738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2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700"/>
            </a:lvl1pPr>
            <a:lvl2pPr marL="104836" indent="0">
              <a:buNone/>
              <a:defRPr sz="600"/>
            </a:lvl2pPr>
            <a:lvl3pPr marL="209672" indent="0">
              <a:buNone/>
              <a:defRPr sz="600"/>
            </a:lvl3pPr>
            <a:lvl4pPr marL="314508" indent="0">
              <a:buNone/>
              <a:defRPr sz="500"/>
            </a:lvl4pPr>
            <a:lvl5pPr marL="419344" indent="0">
              <a:buNone/>
              <a:defRPr sz="500"/>
            </a:lvl5pPr>
            <a:lvl6pPr marL="524180" indent="0">
              <a:buNone/>
              <a:defRPr sz="500"/>
            </a:lvl6pPr>
            <a:lvl7pPr marL="629016" indent="0">
              <a:buNone/>
              <a:defRPr sz="500"/>
            </a:lvl7pPr>
            <a:lvl8pPr marL="733852" indent="0">
              <a:buNone/>
              <a:defRPr sz="500"/>
            </a:lvl8pPr>
            <a:lvl9pPr marL="838688" indent="0">
              <a:buNone/>
              <a:defRPr sz="5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41"/>
            <a:ext cx="5943600" cy="804863"/>
          </a:xfrm>
        </p:spPr>
        <p:txBody>
          <a:bodyPr/>
          <a:lstStyle>
            <a:lvl1pPr marL="0" indent="0">
              <a:buNone/>
              <a:defRPr sz="300"/>
            </a:lvl1pPr>
            <a:lvl2pPr marL="104836" indent="0">
              <a:buNone/>
              <a:defRPr sz="300"/>
            </a:lvl2pPr>
            <a:lvl3pPr marL="209672" indent="0">
              <a:buNone/>
              <a:defRPr sz="200"/>
            </a:lvl3pPr>
            <a:lvl4pPr marL="314508" indent="0">
              <a:buNone/>
              <a:defRPr sz="200"/>
            </a:lvl4pPr>
            <a:lvl5pPr marL="419344" indent="0">
              <a:buNone/>
              <a:defRPr sz="200"/>
            </a:lvl5pPr>
            <a:lvl6pPr marL="524180" indent="0">
              <a:buNone/>
              <a:defRPr sz="200"/>
            </a:lvl6pPr>
            <a:lvl7pPr marL="629016" indent="0">
              <a:buNone/>
              <a:defRPr sz="200"/>
            </a:lvl7pPr>
            <a:lvl8pPr marL="733852" indent="0">
              <a:buNone/>
              <a:defRPr sz="200"/>
            </a:lvl8pPr>
            <a:lvl9pPr marL="838688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E5AB-6ED0-7645-A43A-DA9AC7F22039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105D1-4093-8946-A167-57F86797EA1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671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5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9"/>
            <a:ext cx="2311400" cy="365123"/>
          </a:xfrm>
          <a:prstGeom prst="rect">
            <a:avLst/>
          </a:prstGeom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>
            <a:lvl1pPr>
              <a:defRPr sz="300" smtClean="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fld id="{3AE2A829-4571-2C40-925F-593ABB27E8C2}" type="datetimeFigureOut">
              <a:rPr lang="en-AU" smtClean="0">
                <a:ea typeface="ＭＳ Ｐゴシック" charset="0"/>
              </a:rPr>
              <a:pPr defTabSz="209672" fontAlgn="base">
                <a:spcBef>
                  <a:spcPct val="0"/>
                </a:spcBef>
                <a:spcAft>
                  <a:spcPct val="0"/>
                </a:spcAft>
                <a:defRPr/>
              </a:pPr>
              <a:t>3/7/17</a:t>
            </a:fld>
            <a:endParaRPr lang="en-AU"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1" y="6356359"/>
            <a:ext cx="3136900" cy="365123"/>
          </a:xfrm>
          <a:prstGeom prst="rect">
            <a:avLst/>
          </a:prstGeom>
        </p:spPr>
        <p:txBody>
          <a:bodyPr vert="horz" lIns="20967" tIns="10484" rIns="20967" bIns="1048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209672"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9"/>
            <a:ext cx="2311400" cy="365123"/>
          </a:xfrm>
          <a:prstGeom prst="rect">
            <a:avLst/>
          </a:prstGeom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>
            <a:lvl1pPr algn="r">
              <a:defRPr sz="300" smtClean="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fld id="{12429223-3189-A747-8A27-D135581604FD}" type="slidenum">
              <a:rPr lang="en-AU" smtClean="0">
                <a:ea typeface="ＭＳ Ｐゴシック" charset="0"/>
              </a:rPr>
              <a:pPr defTabSz="20967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AU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0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0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104836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6pPr>
      <a:lvl7pPr marL="209672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7pPr>
      <a:lvl8pPr marL="314508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8pPr>
      <a:lvl9pPr marL="419344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78627" indent="-7862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170358" indent="-655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62090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66926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71762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76598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681434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786270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891106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4836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9672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14508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19344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24180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29016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33852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38688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ular Callout 34"/>
          <p:cNvSpPr/>
          <p:nvPr/>
        </p:nvSpPr>
        <p:spPr>
          <a:xfrm>
            <a:off x="200972" y="913149"/>
            <a:ext cx="1052512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invest?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4412" y="1450194"/>
            <a:ext cx="1052512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INPUTS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Staff, Money, Previous research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26104" y="1450194"/>
            <a:ext cx="1458383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OUTPUTS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Units of service delivered to stakeholders / to meet project objectives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73916" y="1450194"/>
            <a:ext cx="1728391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SHORT-TERM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0-2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Changes in knowledge, awareness, convenience, motivation </a:t>
            </a:r>
            <a:r>
              <a:rPr lang="en-AU" sz="900" kern="0" dirty="0" err="1">
                <a:latin typeface="Arial"/>
                <a:ea typeface="ＭＳ Ｐゴシック" charset="0"/>
                <a:cs typeface="Arial"/>
              </a:rPr>
              <a:t>etc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95666" y="1450194"/>
            <a:ext cx="1878013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INTERMEDIATE 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2-5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Changes in behaviour, actions, practices, decisions or policies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59422" y="1450197"/>
            <a:ext cx="1480741" cy="575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LONG-TERM 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5+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Environmental, Social, Economic  changes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64533" y="1450194"/>
            <a:ext cx="1460104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ACTIVITIES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Events or processes to meet needs /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Objectives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178860" y="274635"/>
            <a:ext cx="4765357" cy="388336"/>
          </a:xfrm>
          <a:ln>
            <a:solidFill>
              <a:srgbClr val="000000"/>
            </a:solidFill>
          </a:ln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AU" sz="900" b="1" dirty="0">
                <a:solidFill>
                  <a:srgbClr val="000000"/>
                </a:solidFill>
                <a:latin typeface="Calibri" charset="0"/>
                <a:cs typeface="+mj-cs"/>
              </a:rPr>
              <a:t>Provider </a:t>
            </a:r>
            <a:r>
              <a:rPr lang="en-AU" sz="9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name: </a:t>
            </a:r>
            <a:r>
              <a:rPr lang="en-AU" sz="1800" b="1" dirty="0" err="1" smtClean="0">
                <a:solidFill>
                  <a:srgbClr val="000000"/>
                </a:solidFill>
                <a:latin typeface="Calibri" charset="0"/>
                <a:cs typeface="+mj-cs"/>
              </a:rPr>
              <a:t>Yoowinna</a:t>
            </a:r>
            <a:r>
              <a:rPr lang="en-AU" sz="18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 </a:t>
            </a:r>
            <a:r>
              <a:rPr lang="en-AU" sz="1800" b="1" dirty="0" err="1" smtClean="0">
                <a:solidFill>
                  <a:srgbClr val="000000"/>
                </a:solidFill>
                <a:latin typeface="Calibri" charset="0"/>
                <a:cs typeface="+mj-cs"/>
              </a:rPr>
              <a:t>Wurnalung</a:t>
            </a:r>
            <a:r>
              <a:rPr lang="en-AU" sz="18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 Healing Service </a:t>
            </a:r>
            <a:br>
              <a:rPr lang="en-AU" sz="1800" b="1" dirty="0" smtClean="0">
                <a:solidFill>
                  <a:srgbClr val="000000"/>
                </a:solidFill>
                <a:latin typeface="Calibri" charset="0"/>
                <a:cs typeface="+mj-cs"/>
              </a:rPr>
            </a:br>
            <a:r>
              <a:rPr lang="en-AU" sz="12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(Workshop 14 June 2017)</a:t>
            </a:r>
            <a:endParaRPr lang="en-AU" sz="1200" b="1" dirty="0">
              <a:solidFill>
                <a:srgbClr val="000000"/>
              </a:solidFill>
              <a:latin typeface="Calibri" charset="0"/>
              <a:cs typeface="+mj-cs"/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1364533" y="913149"/>
            <a:ext cx="1460104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do in your project?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2926104" y="913149"/>
            <a:ext cx="1458383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deliver?</a:t>
            </a:r>
          </a:p>
        </p:txBody>
      </p:sp>
      <p:sp>
        <p:nvSpPr>
          <p:cNvPr id="30" name="Rounded Rectangular Callout 29"/>
          <p:cNvSpPr/>
          <p:nvPr/>
        </p:nvSpPr>
        <p:spPr>
          <a:xfrm>
            <a:off x="4473916" y="913149"/>
            <a:ext cx="1728391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do you hope this achieves?</a:t>
            </a:r>
          </a:p>
        </p:txBody>
      </p:sp>
      <p:sp>
        <p:nvSpPr>
          <p:cNvPr id="31" name="Rounded Rectangular Callout 30"/>
          <p:cNvSpPr/>
          <p:nvPr/>
        </p:nvSpPr>
        <p:spPr>
          <a:xfrm>
            <a:off x="6295667" y="913149"/>
            <a:ext cx="1878012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>
                <a:solidFill>
                  <a:prstClr val="black"/>
                </a:solidFill>
                <a:latin typeface="Arial"/>
                <a:ea typeface="ＭＳ Ｐゴシック" charset="0"/>
                <a:cs typeface="Arial"/>
              </a:rPr>
              <a:t>If the short-term outcomes are achieved….?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8259422" y="913149"/>
            <a:ext cx="1495238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is the overall aim of the service?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0972" y="2300526"/>
            <a:ext cx="1052512" cy="3345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Develop PDs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Develop Recruitment &amp; Strategy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Engage Accredited Agency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Review Induction Packs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Upgrade Facility (renovate building)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Marketing (Brochure, Material/Resources)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Governance (input from staff &amp; advisory/ steering to support project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Identifying local hero's</a:t>
            </a: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(Male / Female) 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80257" y="2300526"/>
            <a:ext cx="1460104" cy="2514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Assertive Outreach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Produce Engagement and informal material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Develop IT and Apps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Engage community for their input and knowledge – need to manage expectations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Develop YWHS website / Facebook Page / Social Media Training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Packages/Opportunities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Refurnish sites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Lease Vehicles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Engage Reference Group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Engage Stakeholders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26104" y="2285286"/>
            <a:ext cx="1458383" cy="1821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5 x Community Consultations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2 x 1:1 Assessments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1 x 36 weeks education and awareness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1 x 36 weeks Group Work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1x 4 weeks Readiness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1 x 10 weeks MPCP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1 x 4 weeks Parenting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Meeting with Stakeholders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73916" y="2285286"/>
            <a:ext cx="1728391" cy="2791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Community Participation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Women &amp; Children feeling safer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Greater Awareness</a:t>
            </a: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and understanding of FV in the Aboriginal Community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Greater awareness and understanding of the effects/impacts of FV in the community/ on individuals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Increase number of individual knowledge &amp; access to services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MoUs negotiated and signed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off </a:t>
            </a:r>
            <a:r>
              <a:rPr lang="en-AU" sz="900" kern="0" dirty="0" smtClean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(suggest this is an output)</a:t>
            </a:r>
            <a:endParaRPr lang="en-AU" sz="900" kern="0" dirty="0" smtClean="0">
              <a:solidFill>
                <a:srgbClr val="FF0000"/>
              </a:solidFill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Local community Champions in Place and directed to increased service capacity – training &amp;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workforce </a:t>
            </a:r>
            <a:r>
              <a:rPr lang="en-AU" sz="900" kern="0" dirty="0" smtClean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(suggest this is an input)</a:t>
            </a: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95667" y="2280206"/>
            <a:ext cx="1878012" cy="3068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Mandated Men  reduced rates of recidivism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Development of Appropriate &amp; Practical Integrated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Responses </a:t>
            </a:r>
            <a:r>
              <a:rPr lang="en-AU" sz="900" kern="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(suggest this is an input)</a:t>
            </a: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Trauma Informed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Service </a:t>
            </a:r>
            <a:r>
              <a:rPr lang="en-AU" sz="900" kern="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(suggest this is an input)</a:t>
            </a: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Therapeutic &amp; Culturally informed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practices </a:t>
            </a:r>
            <a:r>
              <a:rPr lang="en-AU" sz="900" kern="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(suggest this is an input)</a:t>
            </a: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Transition of Service to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incorporation </a:t>
            </a:r>
            <a:r>
              <a:rPr lang="en-AU" sz="900" kern="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(suggest this is an input)</a:t>
            </a: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Accredited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service </a:t>
            </a:r>
            <a:r>
              <a:rPr lang="en-AU" sz="900" kern="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(suggest this is an input)</a:t>
            </a: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Increased employment of Aboriginal people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Trained/local workers – trained &amp; supported in ‘specialist‘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roles </a:t>
            </a:r>
            <a:r>
              <a:rPr lang="en-AU" sz="900" kern="0" dirty="0" smtClean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(</a:t>
            </a:r>
            <a:r>
              <a:rPr lang="en-AU" sz="900" kern="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suggest this is an input)</a:t>
            </a: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More cohesive family units – reduced violence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59422" y="2285286"/>
            <a:ext cx="1480741" cy="45916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Generational Change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Reduced Rate of FV reported in Community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Reduced Child Protection Notification &amp; removal of children into care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Health, Happy families connected to community, culture &amp; country in a safe way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Sustainable &amp; effective service delivery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Effective Model of Service &amp; programs to share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Service System reflects need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Build first:  Increased capacity of  community / Skilled workforce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Contributing to research &amp; knowledge based informed best practice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Community led solution – 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acknowledged / valued 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" name="Oval 1"/>
          <p:cNvSpPr/>
          <p:nvPr/>
        </p:nvSpPr>
        <p:spPr>
          <a:xfrm>
            <a:off x="8109801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Oval 24"/>
          <p:cNvSpPr/>
          <p:nvPr/>
        </p:nvSpPr>
        <p:spPr>
          <a:xfrm>
            <a:off x="6151204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7" name="Oval 26"/>
          <p:cNvSpPr/>
          <p:nvPr/>
        </p:nvSpPr>
        <p:spPr>
          <a:xfrm>
            <a:off x="4401735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3" name="Oval 32"/>
          <p:cNvSpPr/>
          <p:nvPr/>
        </p:nvSpPr>
        <p:spPr>
          <a:xfrm>
            <a:off x="2864823" y="731771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4" name="Oval 33"/>
          <p:cNvSpPr/>
          <p:nvPr/>
        </p:nvSpPr>
        <p:spPr>
          <a:xfrm>
            <a:off x="1240709" y="731771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6" name="Oval 35"/>
          <p:cNvSpPr/>
          <p:nvPr/>
        </p:nvSpPr>
        <p:spPr>
          <a:xfrm>
            <a:off x="127757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7" name="Title 1"/>
          <p:cNvSpPr txBox="1">
            <a:spLocks/>
          </p:cNvSpPr>
          <p:nvPr/>
        </p:nvSpPr>
        <p:spPr bwMode="auto">
          <a:xfrm>
            <a:off x="4979480" y="271070"/>
            <a:ext cx="4765357" cy="388336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AU" sz="900" b="1" smtClean="0">
                <a:solidFill>
                  <a:srgbClr val="000000"/>
                </a:solidFill>
                <a:latin typeface="Calibri" charset="0"/>
                <a:cs typeface="+mj-cs"/>
              </a:rPr>
              <a:t>Time:</a:t>
            </a:r>
            <a:endParaRPr lang="en-AU" sz="900" b="1" dirty="0">
              <a:solidFill>
                <a:srgbClr val="000000"/>
              </a:solidFill>
              <a:latin typeface="Calibri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28363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352778"/>
            <a:ext cx="4380153" cy="5773387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/>
              <a:t>CURRENT SITUATION:</a:t>
            </a:r>
            <a:endParaRPr lang="en-AU" sz="1200" dirty="0"/>
          </a:p>
          <a:p>
            <a:pPr lvl="0"/>
            <a:r>
              <a:rPr lang="en-US" sz="1200" dirty="0"/>
              <a:t>Increasing Family Violence (FV) across service area</a:t>
            </a:r>
            <a:endParaRPr lang="en-AU" sz="1200" dirty="0"/>
          </a:p>
          <a:p>
            <a:pPr lvl="0"/>
            <a:r>
              <a:rPr lang="en-US" sz="1200" dirty="0"/>
              <a:t>Increasing Children in case as a result of FV (86%)</a:t>
            </a:r>
            <a:endParaRPr lang="en-AU" sz="1200" dirty="0"/>
          </a:p>
          <a:p>
            <a:pPr lvl="0"/>
            <a:r>
              <a:rPr lang="en-US" sz="1200" dirty="0"/>
              <a:t>Increasing orders &amp; incarceration as a result of FV</a:t>
            </a:r>
            <a:endParaRPr lang="en-AU" sz="1200" dirty="0"/>
          </a:p>
          <a:p>
            <a:pPr lvl="0"/>
            <a:r>
              <a:rPr lang="en-US" sz="1200" dirty="0"/>
              <a:t>Lack of Services/ Qualified Staff/Access (Particularly for men)</a:t>
            </a:r>
            <a:endParaRPr lang="en-AU" sz="1200" dirty="0"/>
          </a:p>
          <a:p>
            <a:pPr lvl="0"/>
            <a:r>
              <a:rPr lang="en-US" sz="1200" dirty="0"/>
              <a:t>Broken Families / Lateral Violence</a:t>
            </a:r>
            <a:endParaRPr lang="en-AU" sz="1200" dirty="0"/>
          </a:p>
          <a:p>
            <a:pPr lvl="0"/>
            <a:r>
              <a:rPr lang="en-US" sz="1200" dirty="0"/>
              <a:t>Ongoing Trauma</a:t>
            </a:r>
            <a:endParaRPr lang="en-AU" sz="1200" dirty="0"/>
          </a:p>
          <a:p>
            <a:pPr lvl="0"/>
            <a:r>
              <a:rPr lang="en-US" sz="1200" dirty="0"/>
              <a:t>Unemployment / Poverty</a:t>
            </a:r>
            <a:endParaRPr lang="en-AU" sz="1200" dirty="0"/>
          </a:p>
          <a:p>
            <a:pPr lvl="0"/>
            <a:r>
              <a:rPr lang="en-US" sz="1200" dirty="0"/>
              <a:t>Housing – Breaching Lease</a:t>
            </a:r>
            <a:endParaRPr lang="en-AU" sz="1200" dirty="0"/>
          </a:p>
          <a:p>
            <a:pPr lvl="0"/>
            <a:r>
              <a:rPr lang="en-US" sz="1200" dirty="0"/>
              <a:t>Transport – Isolation – Public – Poverty</a:t>
            </a:r>
            <a:endParaRPr lang="en-AU" sz="1200" dirty="0"/>
          </a:p>
          <a:p>
            <a:pPr lvl="0"/>
            <a:r>
              <a:rPr lang="en-US" sz="1200" dirty="0"/>
              <a:t>A&amp;D, Health Issues</a:t>
            </a:r>
            <a:endParaRPr lang="en-AU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953000" y="352778"/>
            <a:ext cx="4492837" cy="577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t" anchorCtr="0" compatLnSpc="1">
            <a:prstTxWarp prst="textNoShape">
              <a:avLst/>
            </a:prstTxWarp>
          </a:bodyPr>
          <a:lstStyle>
            <a:lvl1pPr marL="78627" indent="-78627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170358" indent="-6552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262090" indent="-5241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366926" indent="-5241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5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471762" indent="-52418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576598" indent="-52418" algn="l" defTabSz="2096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81434" indent="-52418" algn="l" defTabSz="2096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86270" indent="-52418" algn="l" defTabSz="2096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91106" indent="-52418" algn="l" defTabSz="2096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 smtClean="0"/>
              <a:t>DATA TO BE COLLECTED:</a:t>
            </a:r>
            <a:endParaRPr lang="en-AU" sz="1200" dirty="0" smtClean="0"/>
          </a:p>
          <a:p>
            <a:r>
              <a:rPr lang="en-US" sz="1200" dirty="0" smtClean="0"/>
              <a:t>Referrals In/Out</a:t>
            </a:r>
            <a:endParaRPr lang="en-AU" sz="1200" dirty="0" smtClean="0"/>
          </a:p>
          <a:p>
            <a:r>
              <a:rPr lang="en-US" sz="1200" dirty="0" smtClean="0"/>
              <a:t>No. of clients</a:t>
            </a:r>
            <a:endParaRPr lang="en-AU" sz="1200" dirty="0" smtClean="0"/>
          </a:p>
          <a:p>
            <a:r>
              <a:rPr lang="en-US" sz="1200" dirty="0" smtClean="0"/>
              <a:t>No of Cases</a:t>
            </a:r>
            <a:endParaRPr lang="en-AU" sz="1200" dirty="0" smtClean="0"/>
          </a:p>
          <a:p>
            <a:r>
              <a:rPr lang="en-US" sz="1200" dirty="0" smtClean="0"/>
              <a:t>No. of Participants</a:t>
            </a:r>
            <a:endParaRPr lang="en-AU" sz="1200" dirty="0" smtClean="0"/>
          </a:p>
          <a:p>
            <a:r>
              <a:rPr lang="en-US" sz="1200" dirty="0" smtClean="0"/>
              <a:t>No. of activities – skill based, knowledge based, culture bases, workshops, forums.</a:t>
            </a:r>
            <a:endParaRPr lang="en-AU" sz="1200" dirty="0" smtClean="0"/>
          </a:p>
          <a:p>
            <a:r>
              <a:rPr lang="en-US" sz="1200" dirty="0" smtClean="0"/>
              <a:t>No. of Group Work</a:t>
            </a:r>
            <a:endParaRPr lang="en-AU" sz="1200" dirty="0" smtClean="0"/>
          </a:p>
          <a:p>
            <a:r>
              <a:rPr lang="en-US" sz="1200" dirty="0" smtClean="0"/>
              <a:t>No. of </a:t>
            </a:r>
            <a:r>
              <a:rPr lang="en-US" sz="1200" dirty="0" err="1" smtClean="0"/>
              <a:t>MoUs</a:t>
            </a:r>
            <a:endParaRPr lang="en-AU" sz="1200" dirty="0" smtClean="0"/>
          </a:p>
          <a:p>
            <a:r>
              <a:rPr lang="en-US" sz="1200" dirty="0" smtClean="0"/>
              <a:t>No. of reference Group meetings</a:t>
            </a:r>
            <a:endParaRPr lang="en-AU" sz="1200" dirty="0" smtClean="0"/>
          </a:p>
          <a:p>
            <a:r>
              <a:rPr lang="en-US" sz="1200" dirty="0" smtClean="0"/>
              <a:t>Age/Gender</a:t>
            </a:r>
            <a:endParaRPr lang="en-AU" sz="1200" dirty="0" smtClean="0"/>
          </a:p>
          <a:p>
            <a:r>
              <a:rPr lang="en-US" sz="1200" dirty="0" smtClean="0"/>
              <a:t>Effectiveness – Change/ Progress/ Safety</a:t>
            </a:r>
            <a:endParaRPr lang="en-AU" sz="1200" dirty="0" smtClean="0"/>
          </a:p>
          <a:p>
            <a:r>
              <a:rPr lang="en-US" sz="1200" dirty="0" smtClean="0"/>
              <a:t>Efficiency – Cost/Hours/ Staffing/ Travel location</a:t>
            </a:r>
            <a:endParaRPr lang="en-AU" sz="1200" dirty="0" smtClean="0"/>
          </a:p>
          <a:p>
            <a:r>
              <a:rPr lang="en-US" sz="1200" dirty="0" smtClean="0"/>
              <a:t>Quality</a:t>
            </a:r>
            <a:endParaRPr lang="en-AU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2079032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tx1"/>
          </a:solidFill>
        </a:ln>
      </a:spPr>
      <a:bodyPr wrap="square" lIns="20967" tIns="10484" rIns="20967" bIns="10484">
        <a:spAutoFit/>
      </a:bodyPr>
      <a:lstStyle>
        <a:defPPr defTabSz="209672" fontAlgn="base">
          <a:spcBef>
            <a:spcPct val="0"/>
          </a:spcBef>
          <a:spcAft>
            <a:spcPct val="0"/>
          </a:spcAft>
          <a:defRPr sz="900" kern="0" dirty="0">
            <a:latin typeface="Arial"/>
            <a:ea typeface="ＭＳ Ｐゴシック" charset="0"/>
            <a:cs typeface="Arial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674</Words>
  <Application>Microsoft Macintosh PowerPoint</Application>
  <PresentationFormat>A4 Paper (210x297 mm)</PresentationFormat>
  <Paragraphs>117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Provider name: Yoowinna Wurnalung Healing Service  (Workshop 14 June 2017)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Logic_ Yoowinna Wurnalung Healing Service (14 June 2017)</dc:title>
  <dc:creator>Natalie Walker</dc:creator>
  <cp:lastModifiedBy>Natalie Walker</cp:lastModifiedBy>
  <cp:revision>30</cp:revision>
  <dcterms:created xsi:type="dcterms:W3CDTF">2017-06-04T19:59:37Z</dcterms:created>
  <dcterms:modified xsi:type="dcterms:W3CDTF">2017-07-03T10:45:21Z</dcterms:modified>
</cp:coreProperties>
</file>