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58" r:id="rId3"/>
    <p:sldId id="257" r:id="rId4"/>
  </p:sldIdLst>
  <p:sldSz cx="9906000" cy="6858000" type="A4"/>
  <p:notesSz cx="6858000" cy="9144000"/>
  <p:defaultTextStyle>
    <a:defPPr>
      <a:defRPr lang="en-US"/>
    </a:defPPr>
    <a:lvl1pPr marL="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1pPr>
    <a:lvl2pPr marL="10483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2pPr>
    <a:lvl3pPr marL="20967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3pPr>
    <a:lvl4pPr marL="31450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4pPr>
    <a:lvl5pPr marL="419344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5pPr>
    <a:lvl6pPr marL="524180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629016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733852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838688" algn="l" defTabSz="104836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22"/>
    <p:restoredTop sz="94548"/>
  </p:normalViewPr>
  <p:slideViewPr>
    <p:cSldViewPr snapToGrid="0" snapToObjects="1">
      <p:cViewPr varScale="1">
        <p:scale>
          <a:sx n="132" d="100"/>
          <a:sy n="132" d="100"/>
        </p:scale>
        <p:origin x="176" y="40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F2BA7-8AC9-A64D-AFC6-5F5FBB7B8106}" type="datetimeFigureOut">
              <a:rPr lang="en-US" smtClean="0"/>
              <a:t>7/4/17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2EACA-714F-2E47-8448-BDD31B51B7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65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E2EACA-714F-2E47-8448-BDD31B51B7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07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2130431"/>
            <a:ext cx="8420100" cy="14700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9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45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9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4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9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38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8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665D2-8B34-5A47-8A08-5D3094DBB7B4}" type="datetimeFigureOut">
              <a:rPr lang="en-AU"/>
              <a:pPr>
                <a:defRPr/>
              </a:pPr>
              <a:t>4/7/17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6F4EE6-F0C0-5042-94A0-627C911C92D8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6253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00A45-F682-F047-8ADC-C29B046D4A4E}" type="datetimeFigureOut">
              <a:rPr lang="en-AU"/>
              <a:pPr>
                <a:defRPr/>
              </a:pPr>
              <a:t>4/7/17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F09CF-94D2-1446-ACEE-EB8CFA17E1F1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63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1" y="274647"/>
            <a:ext cx="2228850" cy="58515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7"/>
            <a:ext cx="6521450" cy="58515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689D9-1A1B-BE47-9E0D-A3E914900B39}" type="datetimeFigureOut">
              <a:rPr lang="en-AU"/>
              <a:pPr>
                <a:defRPr/>
              </a:pPr>
              <a:t>4/7/17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78D3F-3D63-5444-AEDE-68966F8FFBDE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33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D8807-04B2-164F-847A-2859111DB5B7}" type="datetimeFigureOut">
              <a:rPr lang="en-AU"/>
              <a:pPr>
                <a:defRPr/>
              </a:pPr>
              <a:t>4/7/17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34894-DDF0-2748-8806-9B78484CF93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679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9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9"/>
            <a:ext cx="8420100" cy="1500188"/>
          </a:xfrm>
        </p:spPr>
        <p:txBody>
          <a:bodyPr anchor="b"/>
          <a:lstStyle>
            <a:lvl1pPr marL="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1pPr>
            <a:lvl2pPr marL="104836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2pPr>
            <a:lvl3pPr marL="209672" indent="0">
              <a:buNone/>
              <a:defRPr sz="400">
                <a:solidFill>
                  <a:schemeClr val="tx1">
                    <a:tint val="75000"/>
                  </a:schemeClr>
                </a:solidFill>
              </a:defRPr>
            </a:lvl3pPr>
            <a:lvl4pPr marL="31450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4pPr>
            <a:lvl5pPr marL="419344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5pPr>
            <a:lvl6pPr marL="524180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6pPr>
            <a:lvl7pPr marL="629016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7pPr>
            <a:lvl8pPr marL="733852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8pPr>
            <a:lvl9pPr marL="838688" indent="0">
              <a:buNone/>
              <a:defRPr sz="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3FA55-C94C-D742-B1AD-EFFADB1BF822}" type="datetimeFigureOut">
              <a:rPr lang="en-AU"/>
              <a:pPr>
                <a:defRPr/>
              </a:pPr>
              <a:t>4/7/17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EB030-C945-2240-8301-39D5457BC344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8112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4525965"/>
          </a:xfrm>
        </p:spPr>
        <p:txBody>
          <a:bodyPr/>
          <a:lstStyle>
            <a:lvl1pPr>
              <a:defRPr sz="600"/>
            </a:lvl1pPr>
            <a:lvl2pPr>
              <a:defRPr sz="600"/>
            </a:lvl2pPr>
            <a:lvl3pPr>
              <a:defRPr sz="5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7AED6-6FFD-644D-A6B1-17AC2F5F0341}" type="datetimeFigureOut">
              <a:rPr lang="en-AU"/>
              <a:pPr>
                <a:defRPr/>
              </a:pPr>
              <a:t>4/7/17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39C68-0299-204A-9322-98E8CE0E2DDA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1389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5"/>
            <a:ext cx="437687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80"/>
            <a:ext cx="437687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5"/>
            <a:ext cx="4378590" cy="639765"/>
          </a:xfrm>
        </p:spPr>
        <p:txBody>
          <a:bodyPr anchor="b"/>
          <a:lstStyle>
            <a:lvl1pPr marL="0" indent="0">
              <a:buNone/>
              <a:defRPr sz="600" b="1"/>
            </a:lvl1pPr>
            <a:lvl2pPr marL="104836" indent="0">
              <a:buNone/>
              <a:defRPr sz="500" b="1"/>
            </a:lvl2pPr>
            <a:lvl3pPr marL="209672" indent="0">
              <a:buNone/>
              <a:defRPr sz="400" b="1"/>
            </a:lvl3pPr>
            <a:lvl4pPr marL="314508" indent="0">
              <a:buNone/>
              <a:defRPr sz="400" b="1"/>
            </a:lvl4pPr>
            <a:lvl5pPr marL="419344" indent="0">
              <a:buNone/>
              <a:defRPr sz="400" b="1"/>
            </a:lvl5pPr>
            <a:lvl6pPr marL="524180" indent="0">
              <a:buNone/>
              <a:defRPr sz="400" b="1"/>
            </a:lvl6pPr>
            <a:lvl7pPr marL="629016" indent="0">
              <a:buNone/>
              <a:defRPr sz="400" b="1"/>
            </a:lvl7pPr>
            <a:lvl8pPr marL="733852" indent="0">
              <a:buNone/>
              <a:defRPr sz="400" b="1"/>
            </a:lvl8pPr>
            <a:lvl9pPr marL="838688" indent="0">
              <a:buNone/>
              <a:defRPr sz="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80"/>
            <a:ext cx="4378590" cy="3951285"/>
          </a:xfrm>
        </p:spPr>
        <p:txBody>
          <a:bodyPr/>
          <a:lstStyle>
            <a:lvl1pPr>
              <a:defRPr sz="600"/>
            </a:lvl1pPr>
            <a:lvl2pPr>
              <a:defRPr sz="500"/>
            </a:lvl2pPr>
            <a:lvl3pPr>
              <a:defRPr sz="400"/>
            </a:lvl3pPr>
            <a:lvl4pPr>
              <a:defRPr sz="400"/>
            </a:lvl4pPr>
            <a:lvl5pPr>
              <a:defRPr sz="400"/>
            </a:lvl5pPr>
            <a:lvl6pPr>
              <a:defRPr sz="400"/>
            </a:lvl6pPr>
            <a:lvl7pPr>
              <a:defRPr sz="400"/>
            </a:lvl7pPr>
            <a:lvl8pPr>
              <a:defRPr sz="400"/>
            </a:lvl8pPr>
            <a:lvl9pPr>
              <a:defRPr sz="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1009C-6783-EE46-B6D2-7DDF8B2C53B1}" type="datetimeFigureOut">
              <a:rPr lang="en-AU"/>
              <a:pPr>
                <a:defRPr/>
              </a:pPr>
              <a:t>4/7/17</a:t>
            </a:fld>
            <a:endParaRPr lang="en-A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7EFB4-F2C4-5445-A83E-092F12460BDD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2638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F6E88-015C-2D48-A93F-B550DB6C464D}" type="datetimeFigureOut">
              <a:rPr lang="en-AU"/>
              <a:pPr>
                <a:defRPr/>
              </a:pPr>
              <a:t>4/7/17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74CB-DD17-7D4A-9DA2-FCDB33E8D8E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0368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9BC64-C6F7-C841-9CD3-3AD1DA3E0B9C}" type="datetimeFigureOut">
              <a:rPr lang="en-AU"/>
              <a:pPr>
                <a:defRPr/>
              </a:pPr>
              <a:t>4/7/17</a:t>
            </a:fld>
            <a:endParaRPr lang="en-A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AB1C9-55D8-C74E-B2C6-503F9CDA6330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9790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3"/>
            <a:ext cx="3259006" cy="1162050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6"/>
            <a:ext cx="5537729" cy="5853113"/>
          </a:xfrm>
        </p:spPr>
        <p:txBody>
          <a:bodyPr/>
          <a:lstStyle>
            <a:lvl1pPr>
              <a:defRPr sz="700"/>
            </a:lvl1pPr>
            <a:lvl2pPr>
              <a:defRPr sz="600"/>
            </a:lvl2pPr>
            <a:lvl3pPr>
              <a:defRPr sz="600"/>
            </a:lvl3pPr>
            <a:lvl4pPr>
              <a:defRPr sz="500"/>
            </a:lvl4pPr>
            <a:lvl5pPr>
              <a:defRPr sz="500"/>
            </a:lvl5pPr>
            <a:lvl6pPr>
              <a:defRPr sz="500"/>
            </a:lvl6pPr>
            <a:lvl7pPr>
              <a:defRPr sz="500"/>
            </a:lvl7pPr>
            <a:lvl8pPr>
              <a:defRPr sz="500"/>
            </a:lvl8pPr>
            <a:lvl9pPr>
              <a:defRPr sz="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6"/>
            <a:ext cx="3259006" cy="46910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82B06-8566-944A-8926-EF3BDDE9822C}" type="datetimeFigureOut">
              <a:rPr lang="en-AU"/>
              <a:pPr>
                <a:defRPr/>
              </a:pPr>
              <a:t>4/7/17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36A51-7AF1-554A-87A3-F0E361D55E97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837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4"/>
            <a:ext cx="5943600" cy="566738"/>
          </a:xfrm>
        </p:spPr>
        <p:txBody>
          <a:bodyPr anchor="b"/>
          <a:lstStyle>
            <a:lvl1pPr algn="l">
              <a:defRPr sz="5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2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700"/>
            </a:lvl1pPr>
            <a:lvl2pPr marL="104836" indent="0">
              <a:buNone/>
              <a:defRPr sz="600"/>
            </a:lvl2pPr>
            <a:lvl3pPr marL="209672" indent="0">
              <a:buNone/>
              <a:defRPr sz="600"/>
            </a:lvl3pPr>
            <a:lvl4pPr marL="314508" indent="0">
              <a:buNone/>
              <a:defRPr sz="500"/>
            </a:lvl4pPr>
            <a:lvl5pPr marL="419344" indent="0">
              <a:buNone/>
              <a:defRPr sz="500"/>
            </a:lvl5pPr>
            <a:lvl6pPr marL="524180" indent="0">
              <a:buNone/>
              <a:defRPr sz="500"/>
            </a:lvl6pPr>
            <a:lvl7pPr marL="629016" indent="0">
              <a:buNone/>
              <a:defRPr sz="500"/>
            </a:lvl7pPr>
            <a:lvl8pPr marL="733852" indent="0">
              <a:buNone/>
              <a:defRPr sz="500"/>
            </a:lvl8pPr>
            <a:lvl9pPr marL="838688" indent="0">
              <a:buNone/>
              <a:defRPr sz="5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41"/>
            <a:ext cx="5943600" cy="804863"/>
          </a:xfrm>
        </p:spPr>
        <p:txBody>
          <a:bodyPr/>
          <a:lstStyle>
            <a:lvl1pPr marL="0" indent="0">
              <a:buNone/>
              <a:defRPr sz="300"/>
            </a:lvl1pPr>
            <a:lvl2pPr marL="104836" indent="0">
              <a:buNone/>
              <a:defRPr sz="300"/>
            </a:lvl2pPr>
            <a:lvl3pPr marL="209672" indent="0">
              <a:buNone/>
              <a:defRPr sz="200"/>
            </a:lvl3pPr>
            <a:lvl4pPr marL="314508" indent="0">
              <a:buNone/>
              <a:defRPr sz="200"/>
            </a:lvl4pPr>
            <a:lvl5pPr marL="419344" indent="0">
              <a:buNone/>
              <a:defRPr sz="200"/>
            </a:lvl5pPr>
            <a:lvl6pPr marL="524180" indent="0">
              <a:buNone/>
              <a:defRPr sz="200"/>
            </a:lvl6pPr>
            <a:lvl7pPr marL="629016" indent="0">
              <a:buNone/>
              <a:defRPr sz="200"/>
            </a:lvl7pPr>
            <a:lvl8pPr marL="733852" indent="0">
              <a:buNone/>
              <a:defRPr sz="200"/>
            </a:lvl8pPr>
            <a:lvl9pPr marL="838688" indent="0">
              <a:buNone/>
              <a:defRPr sz="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E5AB-6ED0-7645-A43A-DA9AC7F22039}" type="datetimeFigureOut">
              <a:rPr lang="en-AU"/>
              <a:pPr>
                <a:defRPr/>
              </a:pPr>
              <a:t>4/7/17</a:t>
            </a:fld>
            <a:endParaRPr lang="en-A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105D1-4093-8946-A167-57F86797EA1B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71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5300" y="274635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0967" tIns="10484" rIns="20967" bIns="10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3AE2A829-4571-2C40-925F-593ABB27E8C2}" type="datetimeFigureOut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4/7/17</a:t>
            </a:fld>
            <a:endParaRPr lang="en-AU"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1" y="6356359"/>
            <a:ext cx="3136900" cy="365123"/>
          </a:xfrm>
          <a:prstGeom prst="rect">
            <a:avLst/>
          </a:prstGeom>
        </p:spPr>
        <p:txBody>
          <a:bodyPr vert="horz" lIns="20967" tIns="10484" rIns="20967" bIns="1048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209672">
              <a:defRPr/>
            </a:pPr>
            <a:endParaRPr lang="en-A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3"/>
          </a:xfrm>
          <a:prstGeom prst="rect">
            <a:avLst/>
          </a:prstGeom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</a:bodyPr>
          <a:lstStyle>
            <a:lvl1pPr algn="r">
              <a:defRPr sz="300" smtClean="0">
                <a:solidFill>
                  <a:srgbClr val="898989"/>
                </a:solidFill>
                <a:latin typeface="Calibri" charset="0"/>
                <a:cs typeface="+mn-cs"/>
              </a:defRPr>
            </a:lvl1pPr>
          </a:lstStyle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fld id="{12429223-3189-A747-8A27-D135581604FD}" type="slidenum">
              <a:rPr lang="en-AU" smtClean="0">
                <a:ea typeface="ＭＳ Ｐゴシック" charset="0"/>
              </a:rPr>
              <a:pPr defTabSz="209672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AU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0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104836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6pPr>
      <a:lvl7pPr marL="209672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7pPr>
      <a:lvl8pPr marL="314508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8pPr>
      <a:lvl9pPr marL="419344" algn="ctr" rtl="0" fontAlgn="base">
        <a:spcBef>
          <a:spcPct val="0"/>
        </a:spcBef>
        <a:spcAft>
          <a:spcPct val="0"/>
        </a:spcAft>
        <a:defRPr sz="10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78627" indent="-7862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170358" indent="-655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262090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366926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471762" indent="-5241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5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576598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681434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786270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891106" indent="-52418" algn="l" defTabSz="209672" rtl="0" eaLnBrk="1" latinLnBrk="0" hangingPunct="1">
        <a:spcBef>
          <a:spcPct val="20000"/>
        </a:spcBef>
        <a:buFont typeface="Arial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483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967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1450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19344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24180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29016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33852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38688" algn="l" defTabSz="209672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ular Callout 34"/>
          <p:cNvSpPr/>
          <p:nvPr/>
        </p:nvSpPr>
        <p:spPr>
          <a:xfrm>
            <a:off x="200972" y="913149"/>
            <a:ext cx="10525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invest?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4412" y="1450194"/>
            <a:ext cx="1052512" cy="575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Staff, Money, Previous 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research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26104" y="1450194"/>
            <a:ext cx="145838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OUTPUTS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Units of service delivered to stakeholders / to meet project 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3916" y="1450194"/>
            <a:ext cx="1728391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SHORT-TERM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0-2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knowledge, awareness, convenience, motivation </a:t>
            </a:r>
            <a:r>
              <a:rPr lang="en-AU" sz="900" kern="0" dirty="0" err="1">
                <a:latin typeface="Arial"/>
                <a:ea typeface="ＭＳ Ｐゴシック" charset="0"/>
                <a:cs typeface="Arial"/>
              </a:rPr>
              <a:t>etc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95666" y="1450194"/>
            <a:ext cx="187801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INTERMEDIATE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2-5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behaviour, actions, practices, decisions or policies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59422" y="1450197"/>
            <a:ext cx="1480741" cy="575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LONG-TERM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5+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Environmental, Social, Economic  changes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64533" y="1450194"/>
            <a:ext cx="1460104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ACTIVITIES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Events or processes to meet needs /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178860" y="274635"/>
            <a:ext cx="4765357" cy="388336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AU" sz="900" b="1" dirty="0">
                <a:solidFill>
                  <a:srgbClr val="000000"/>
                </a:solidFill>
                <a:latin typeface="Calibri" charset="0"/>
                <a:cs typeface="+mj-cs"/>
              </a:rPr>
              <a:t>Provider </a:t>
            </a:r>
            <a:r>
              <a:rPr lang="en-AU" sz="9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name</a:t>
            </a:r>
            <a:r>
              <a:rPr lang="en-AU" sz="900" b="1" smtClean="0">
                <a:solidFill>
                  <a:srgbClr val="000000"/>
                </a:solidFill>
                <a:latin typeface="Calibri" charset="0"/>
                <a:cs typeface="+mj-cs"/>
              </a:rPr>
              <a:t>: </a:t>
            </a:r>
            <a:r>
              <a:rPr lang="en-AU" sz="1800" b="1" smtClean="0">
                <a:solidFill>
                  <a:srgbClr val="000000"/>
                </a:solidFill>
                <a:latin typeface="Calibri" charset="0"/>
                <a:cs typeface="+mj-cs"/>
              </a:rPr>
              <a:t>MOOKAI ROSIE </a:t>
            </a:r>
            <a:r>
              <a:rPr lang="en-AU" sz="1200" b="1" smtClean="0">
                <a:solidFill>
                  <a:srgbClr val="000000"/>
                </a:solidFill>
                <a:latin typeface="Calibri" charset="0"/>
                <a:cs typeface="+mj-cs"/>
              </a:rPr>
              <a:t>(</a:t>
            </a:r>
            <a:r>
              <a:rPr lang="en-AU" sz="12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Workshop 14 June 2017)</a:t>
            </a:r>
            <a:endParaRPr lang="en-AU" sz="12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1364533" y="913149"/>
            <a:ext cx="1460104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do in your project?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926104" y="913149"/>
            <a:ext cx="1458383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deliver?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4473916" y="913149"/>
            <a:ext cx="1728391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do you hope this achieves?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6295667" y="913149"/>
            <a:ext cx="18780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>
                <a:solidFill>
                  <a:prstClr val="black"/>
                </a:solidFill>
                <a:latin typeface="Arial"/>
                <a:ea typeface="ＭＳ Ｐゴシック" charset="0"/>
                <a:cs typeface="Arial"/>
              </a:rPr>
              <a:t>If the short-term outcomes are achieved….?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8259422" y="913149"/>
            <a:ext cx="1495238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is the overall aim of the service?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1711" y="2168379"/>
            <a:ext cx="1026466" cy="48378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$$$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Equipment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Lease premises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Data base </a:t>
            </a:r>
            <a:r>
              <a:rPr lang="mr-IN" sz="8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extend/customise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Training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Team Leader (IFFCM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ft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x 1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Case co-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ord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 1 male, 1 female)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Male support worker </a:t>
            </a:r>
            <a:r>
              <a:rPr lang="mr-IN" sz="8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day worker x1 and night worker x1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Implementation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Mgr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1 x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ft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(6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mths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)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Program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Mgr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1 x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ft</a:t>
            </a:r>
            <a:endParaRPr lang="en-AU" sz="8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Male health worker x 1 FTE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Male SEWB worker 1 x FTE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Female SEWB worker 1 x FTE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Aunty (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comm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based) </a:t>
            </a:r>
            <a:r>
              <a:rPr lang="mr-IN" sz="8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Kowinyana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x 1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Porup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x 1)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Uncle (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comm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baed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) Kew x 1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Porup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x 1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Admin </a:t>
            </a:r>
            <a:r>
              <a:rPr lang="mr-IN" sz="8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P/T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Bys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/yard/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maint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</a:t>
            </a:r>
            <a:r>
              <a:rPr lang="en-US" sz="800" kern="0" dirty="0" smtClean="0">
                <a:latin typeface="Arial"/>
                <a:ea typeface="ＭＳ Ｐゴシック" charset="0"/>
                <a:cs typeface="Arial"/>
              </a:rPr>
              <a:t>P/T</a:t>
            </a:r>
            <a:endParaRPr lang="en-AU" sz="8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Child Psychologist x 1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fte</a:t>
            </a:r>
            <a:endParaRPr lang="en-AU" sz="800" kern="0" dirty="0" smtClean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33721" y="2300526"/>
            <a:ext cx="1458383" cy="44685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Recruiting local heroes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Aunties, Uncles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Get their stories to promote for program</a:t>
            </a:r>
            <a:endParaRPr lang="en-AU" sz="800" kern="0" dirty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endParaRPr lang="en-AU" sz="800" kern="0" dirty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Gaining/Possessing legal documents e.g. Driver’s licence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Capturing Reports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Returning clients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Programs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Primary &amp; Mental Health SWEB programs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Family reunification/together site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Family counselling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Family Therapy activities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Mens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Programs </a:t>
            </a:r>
            <a:r>
              <a:rPr lang="mr-IN" sz="8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skills development for mem om country weekly. Evening programs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Lateral violence </a:t>
            </a:r>
            <a:r>
              <a:rPr lang="mr-IN" sz="8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together &amp; all MRBB staff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Info sessions and development of strategies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IMPC of strategies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Men gain nationally recognised skill sets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Housing Information </a:t>
            </a:r>
            <a:r>
              <a:rPr lang="mr-IN" sz="8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options, social housing, private real estate, leasing resp. bond (ref. p/way)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Lateral violence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- staff training CNS &amp;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c’ty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based)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473916" y="2285286"/>
            <a:ext cx="1728391" cy="3391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i="1" kern="0" dirty="0" smtClean="0">
              <a:solidFill>
                <a:srgbClr val="FF0000"/>
              </a:solidFill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Networking with housing Organisations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8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Relationships with Aunties and Uncles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800" kern="0" dirty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Form effective relationship with FAC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800" kern="0" dirty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800" kern="0" dirty="0" smtClean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Developing knowledge of and trust in “together” program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800" kern="0" dirty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Build relationship with providers </a:t>
            </a:r>
            <a:r>
              <a:rPr lang="mr-IN" sz="8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eg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Housing, Job Network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800" kern="0" dirty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Capturing Data in Assessment re: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Housing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Income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Attitude to relationships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Family Violence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I.Ding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Ref P/ways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Program &amp; Serve to respond</a:t>
            </a:r>
          </a:p>
          <a:p>
            <a:pPr lvl="1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i="1" kern="0" dirty="0">
              <a:solidFill>
                <a:srgbClr val="FF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95667" y="2285286"/>
            <a:ext cx="1878012" cy="1867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Connecting MRBB men through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mens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’ programs to 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mens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’ programs/groups in community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Enabling the local heroes to come out/promoted and involved with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More ATSI people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Know housing system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Centrelink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To be employable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Social services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Mens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’ group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-participating in CNS/</a:t>
            </a:r>
            <a:r>
              <a:rPr lang="en-AU" sz="800" kern="0" dirty="0" err="1" smtClean="0">
                <a:latin typeface="Arial"/>
                <a:ea typeface="ＭＳ Ｐゴシック" charset="0"/>
                <a:cs typeface="Arial"/>
              </a:rPr>
              <a:t>Indig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. Arts festival (July each year)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Laura or Torres Dance Festival</a:t>
            </a:r>
            <a:endParaRPr lang="en-AU" sz="8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8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81537" y="2300526"/>
            <a:ext cx="1285976" cy="411460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AU" sz="900" i="1" kern="0" dirty="0" smtClean="0">
              <a:solidFill>
                <a:srgbClr val="FF0000"/>
              </a:solidFill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Reduction in FV in PORMP &amp; KOW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Safe place in community for men, women &amp; children (Rec Centre)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Time out places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Kids remaining with their families </a:t>
            </a:r>
            <a:r>
              <a:rPr lang="mr-IN" sz="8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increased &amp; with extended family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Families &amp; community engaged in activities that are/show </a:t>
            </a:r>
            <a:r>
              <a:rPr lang="mr-IN" sz="8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behaviour change, productive, healthy, cultural.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Communities  recognise &amp; celebrate their own strengths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Skilled, qualified people in communities </a:t>
            </a:r>
            <a:r>
              <a:rPr lang="mr-IN" sz="8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networked across communities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Kids in care </a:t>
            </a:r>
            <a:r>
              <a:rPr lang="mr-IN" sz="8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reduced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Health communities that don</a:t>
            </a:r>
            <a:r>
              <a:rPr lang="mr-IN" sz="800" kern="0" dirty="0" smtClean="0">
                <a:latin typeface="Arial"/>
                <a:ea typeface="ＭＳ Ｐゴシック" charset="0"/>
                <a:cs typeface="Arial"/>
              </a:rPr>
              <a:t>’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t practice lateral violence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Safe communities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Healthy family relationships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endParaRPr lang="en-AU" sz="900" i="1" kern="0" dirty="0" smtClean="0">
              <a:solidFill>
                <a:srgbClr val="FF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" name="Oval 1"/>
          <p:cNvSpPr/>
          <p:nvPr/>
        </p:nvSpPr>
        <p:spPr>
          <a:xfrm>
            <a:off x="8109801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Oval 24"/>
          <p:cNvSpPr/>
          <p:nvPr/>
        </p:nvSpPr>
        <p:spPr>
          <a:xfrm>
            <a:off x="6151204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" name="Oval 26"/>
          <p:cNvSpPr/>
          <p:nvPr/>
        </p:nvSpPr>
        <p:spPr>
          <a:xfrm>
            <a:off x="4401735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3" name="Oval 32"/>
          <p:cNvSpPr/>
          <p:nvPr/>
        </p:nvSpPr>
        <p:spPr>
          <a:xfrm>
            <a:off x="2864823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4" name="Oval 33"/>
          <p:cNvSpPr/>
          <p:nvPr/>
        </p:nvSpPr>
        <p:spPr>
          <a:xfrm>
            <a:off x="1240709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6" name="Oval 35"/>
          <p:cNvSpPr/>
          <p:nvPr/>
        </p:nvSpPr>
        <p:spPr>
          <a:xfrm>
            <a:off x="127757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7" name="Title 1"/>
          <p:cNvSpPr txBox="1">
            <a:spLocks/>
          </p:cNvSpPr>
          <p:nvPr/>
        </p:nvSpPr>
        <p:spPr bwMode="auto">
          <a:xfrm>
            <a:off x="4979480" y="271070"/>
            <a:ext cx="4765357" cy="388336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AU" sz="9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Page 1</a:t>
            </a:r>
            <a:endParaRPr lang="en-AU" sz="9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335296" y="2318288"/>
            <a:ext cx="1378292" cy="27603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Developing assessment tools specific to “together”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Capacity development program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Occurring concurrently alongside the delivery of services &amp; programs, MRBB will develop their internal capacity through </a:t>
            </a:r>
            <a:r>
              <a:rPr lang="mr-IN" sz="8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 recruiting of mew Cairns based staff specific to the project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Upskilling of existing Cairns based staff in identification of family violence situations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Assessment of needs in assessing family violence &amp; case management for family violence</a:t>
            </a:r>
            <a:endParaRPr lang="en-AU" sz="800" kern="0" dirty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3075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ounded Rectangular Callout 34"/>
          <p:cNvSpPr/>
          <p:nvPr/>
        </p:nvSpPr>
        <p:spPr>
          <a:xfrm>
            <a:off x="200972" y="913149"/>
            <a:ext cx="10525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invest?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4412" y="1450194"/>
            <a:ext cx="1052512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Staff, Money, Previous research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26104" y="1450194"/>
            <a:ext cx="145838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OUTPUTS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Units of service delivered to stakeholders / to meet project 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3916" y="1450194"/>
            <a:ext cx="1728391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SHORT-TERM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0-2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knowledge, awareness, convenience, motivation </a:t>
            </a:r>
            <a:r>
              <a:rPr lang="en-AU" sz="900" kern="0" dirty="0" err="1">
                <a:latin typeface="Arial"/>
                <a:ea typeface="ＭＳ Ｐゴシック" charset="0"/>
                <a:cs typeface="Arial"/>
              </a:rPr>
              <a:t>etc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95666" y="1450194"/>
            <a:ext cx="1878013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INTERMEDIATE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2-5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Changes in behaviour, actions, practices, decisions or policies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59422" y="1450197"/>
            <a:ext cx="1480741" cy="5751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LONG-TERM  OUTCOMES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(In 5+ years)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Environmental, Social, Economic  changes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364533" y="1450194"/>
            <a:ext cx="1460104" cy="7180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ACTIVITIES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Events or processes to meet needs /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Objectives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178860" y="274635"/>
            <a:ext cx="4765357" cy="388336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AU" sz="900" b="1" dirty="0">
                <a:solidFill>
                  <a:srgbClr val="000000"/>
                </a:solidFill>
                <a:latin typeface="Calibri" charset="0"/>
                <a:cs typeface="+mj-cs"/>
              </a:rPr>
              <a:t>Provider </a:t>
            </a:r>
            <a:r>
              <a:rPr lang="en-AU" sz="9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name</a:t>
            </a:r>
            <a:r>
              <a:rPr lang="en-AU" sz="900" b="1" smtClean="0">
                <a:solidFill>
                  <a:srgbClr val="000000"/>
                </a:solidFill>
                <a:latin typeface="Calibri" charset="0"/>
                <a:cs typeface="+mj-cs"/>
              </a:rPr>
              <a:t>: </a:t>
            </a:r>
            <a:r>
              <a:rPr lang="en-AU" sz="1800" b="1" smtClean="0">
                <a:solidFill>
                  <a:srgbClr val="000000"/>
                </a:solidFill>
                <a:latin typeface="Calibri" charset="0"/>
                <a:cs typeface="+mj-cs"/>
              </a:rPr>
              <a:t>MOOKAI ROSIE </a:t>
            </a:r>
            <a:r>
              <a:rPr lang="en-AU" sz="1200" b="1" smtClean="0">
                <a:solidFill>
                  <a:srgbClr val="000000"/>
                </a:solidFill>
                <a:latin typeface="Calibri" charset="0"/>
                <a:cs typeface="+mj-cs"/>
              </a:rPr>
              <a:t>(</a:t>
            </a:r>
            <a:r>
              <a:rPr lang="en-AU" sz="12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Workshop 14 June 2017)</a:t>
            </a:r>
            <a:endParaRPr lang="en-AU" sz="12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1364533" y="913149"/>
            <a:ext cx="1460104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do in your project?</a:t>
            </a:r>
          </a:p>
        </p:txBody>
      </p:sp>
      <p:sp>
        <p:nvSpPr>
          <p:cNvPr id="29" name="Rounded Rectangular Callout 28"/>
          <p:cNvSpPr/>
          <p:nvPr/>
        </p:nvSpPr>
        <p:spPr>
          <a:xfrm>
            <a:off x="2926104" y="913149"/>
            <a:ext cx="1458383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will you deliver?</a:t>
            </a:r>
          </a:p>
        </p:txBody>
      </p:sp>
      <p:sp>
        <p:nvSpPr>
          <p:cNvPr id="30" name="Rounded Rectangular Callout 29"/>
          <p:cNvSpPr/>
          <p:nvPr/>
        </p:nvSpPr>
        <p:spPr>
          <a:xfrm>
            <a:off x="4473916" y="913149"/>
            <a:ext cx="1728391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do you hope this achieves?</a:t>
            </a:r>
          </a:p>
        </p:txBody>
      </p:sp>
      <p:sp>
        <p:nvSpPr>
          <p:cNvPr id="31" name="Rounded Rectangular Callout 30"/>
          <p:cNvSpPr/>
          <p:nvPr/>
        </p:nvSpPr>
        <p:spPr>
          <a:xfrm>
            <a:off x="6295667" y="913149"/>
            <a:ext cx="18780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>
                <a:solidFill>
                  <a:prstClr val="black"/>
                </a:solidFill>
                <a:latin typeface="Arial"/>
                <a:ea typeface="ＭＳ Ｐゴシック" charset="0"/>
                <a:cs typeface="Arial"/>
              </a:rPr>
              <a:t>If the short-term outcomes are achieved….?</a:t>
            </a:r>
          </a:p>
        </p:txBody>
      </p:sp>
      <p:sp>
        <p:nvSpPr>
          <p:cNvPr id="32" name="Rounded Rectangular Callout 31"/>
          <p:cNvSpPr/>
          <p:nvPr/>
        </p:nvSpPr>
        <p:spPr>
          <a:xfrm>
            <a:off x="8259422" y="913149"/>
            <a:ext cx="1495238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>
                <a:solidFill>
                  <a:prstClr val="black"/>
                </a:solidFill>
                <a:latin typeface="Arial"/>
                <a:cs typeface="Arial"/>
              </a:rPr>
              <a:t>What is the overall aim of the service?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933721" y="2300526"/>
            <a:ext cx="1458383" cy="19909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>
                <a:latin typeface="Arial"/>
                <a:ea typeface="ＭＳ Ｐゴシック" charset="0"/>
                <a:cs typeface="Arial"/>
              </a:rPr>
              <a:t>Info Sessions in </a:t>
            </a:r>
            <a:r>
              <a:rPr lang="en-AU" sz="800" kern="0" dirty="0" err="1">
                <a:latin typeface="Arial"/>
                <a:ea typeface="ＭＳ Ｐゴシック" charset="0"/>
                <a:cs typeface="Arial"/>
              </a:rPr>
              <a:t>c’ty</a:t>
            </a:r>
            <a:endParaRPr lang="en-AU" sz="800" kern="0" dirty="0">
              <a:latin typeface="Arial"/>
              <a:ea typeface="ＭＳ Ｐゴシック" charset="0"/>
              <a:cs typeface="Arial"/>
            </a:endParaRP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>
                <a:latin typeface="Arial"/>
                <a:ea typeface="ＭＳ Ｐゴシック" charset="0"/>
                <a:cs typeface="Arial"/>
              </a:rPr>
              <a:t>Develop strategies to be implemented in 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>
                <a:latin typeface="Arial"/>
                <a:ea typeface="ＭＳ Ｐゴシック" charset="0"/>
                <a:cs typeface="Arial"/>
              </a:rPr>
              <a:t>- for clients to use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>
                <a:latin typeface="Arial"/>
                <a:ea typeface="ＭＳ Ｐゴシック" charset="0"/>
                <a:cs typeface="Arial"/>
              </a:rPr>
              <a:t>For staff to use as a team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>
                <a:latin typeface="Arial"/>
                <a:ea typeface="ＭＳ Ｐゴシック" charset="0"/>
                <a:cs typeface="Arial"/>
              </a:rPr>
              <a:t>For community to use/promote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>
                <a:latin typeface="Arial"/>
                <a:ea typeface="ＭＳ Ｐゴシック" charset="0"/>
                <a:cs typeface="Arial"/>
              </a:rPr>
              <a:t>Workshops </a:t>
            </a:r>
            <a:r>
              <a:rPr lang="mr-IN" sz="800" kern="0" dirty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>
                <a:latin typeface="Arial"/>
                <a:ea typeface="ＭＳ Ｐゴシック" charset="0"/>
                <a:cs typeface="Arial"/>
              </a:rPr>
              <a:t> staff training and development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>
                <a:latin typeface="Arial"/>
                <a:ea typeface="ＭＳ Ｐゴシック" charset="0"/>
                <a:cs typeface="Arial"/>
              </a:rPr>
              <a:t>One to one counselling </a:t>
            </a:r>
            <a:r>
              <a:rPr lang="mr-IN" sz="800" kern="0" dirty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800" kern="0" dirty="0">
                <a:latin typeface="Arial"/>
                <a:ea typeface="ＭＳ Ｐゴシック" charset="0"/>
                <a:cs typeface="Arial"/>
              </a:rPr>
              <a:t> men, women, child - 1 per week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>
                <a:latin typeface="Arial"/>
                <a:ea typeface="ＭＳ Ｐゴシック" charset="0"/>
                <a:cs typeface="Arial"/>
              </a:rPr>
              <a:t>Health Assessment &amp; Service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>
                <a:latin typeface="Arial"/>
                <a:ea typeface="ＭＳ Ｐゴシック" charset="0"/>
                <a:cs typeface="Arial"/>
              </a:rPr>
              <a:t>- physical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n-AU" sz="800" kern="0" dirty="0">
                <a:latin typeface="Arial"/>
                <a:ea typeface="ＭＳ Ｐゴシック" charset="0"/>
                <a:cs typeface="Arial"/>
              </a:rPr>
              <a:t>Social &amp; emotional </a:t>
            </a:r>
            <a:endParaRPr lang="en-AU" sz="8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81537" y="2300526"/>
            <a:ext cx="1285976" cy="1821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Increased knowledge of ways to empower themselves </a:t>
            </a:r>
            <a:r>
              <a:rPr lang="mr-IN" sz="900" kern="0" dirty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 economically, navigating barriers, services/referrals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Increased independence in family unit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>
                <a:latin typeface="Arial"/>
                <a:ea typeface="ＭＳ Ｐゴシック" charset="0"/>
                <a:cs typeface="Arial"/>
              </a:rPr>
              <a:t>Expanding ‘together” to other communities that express interest.</a:t>
            </a:r>
            <a:endParaRPr lang="en-AU" sz="1000" i="1" kern="0" dirty="0">
              <a:solidFill>
                <a:srgbClr val="FF0000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" name="Oval 1"/>
          <p:cNvSpPr/>
          <p:nvPr/>
        </p:nvSpPr>
        <p:spPr>
          <a:xfrm>
            <a:off x="8109801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5" name="Oval 24"/>
          <p:cNvSpPr/>
          <p:nvPr/>
        </p:nvSpPr>
        <p:spPr>
          <a:xfrm>
            <a:off x="6151204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7" name="Oval 26"/>
          <p:cNvSpPr/>
          <p:nvPr/>
        </p:nvSpPr>
        <p:spPr>
          <a:xfrm>
            <a:off x="4401735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33" name="Oval 32"/>
          <p:cNvSpPr/>
          <p:nvPr/>
        </p:nvSpPr>
        <p:spPr>
          <a:xfrm>
            <a:off x="2864823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34" name="Oval 33"/>
          <p:cNvSpPr/>
          <p:nvPr/>
        </p:nvSpPr>
        <p:spPr>
          <a:xfrm>
            <a:off x="1240709" y="731771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36" name="Oval 35"/>
          <p:cNvSpPr/>
          <p:nvPr/>
        </p:nvSpPr>
        <p:spPr>
          <a:xfrm>
            <a:off x="127757" y="725517"/>
            <a:ext cx="351230" cy="337740"/>
          </a:xfrm>
          <a:prstGeom prst="ellipse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0967" tIns="10484" rIns="20967" bIns="10484" rtlCol="0" anchor="ctr"/>
          <a:lstStyle/>
          <a:p>
            <a:pPr algn="ctr"/>
            <a:r>
              <a:rPr lang="en-US" sz="1500" b="1" dirty="0">
                <a:solidFill>
                  <a:schemeClr val="bg1"/>
                </a:solidFill>
              </a:rPr>
              <a:t>6</a:t>
            </a:r>
          </a:p>
        </p:txBody>
      </p:sp>
      <p:sp>
        <p:nvSpPr>
          <p:cNvPr id="37" name="Title 1"/>
          <p:cNvSpPr txBox="1">
            <a:spLocks/>
          </p:cNvSpPr>
          <p:nvPr/>
        </p:nvSpPr>
        <p:spPr bwMode="auto">
          <a:xfrm>
            <a:off x="4979480" y="271070"/>
            <a:ext cx="4765357" cy="388336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AU" sz="9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Page 2 </a:t>
            </a:r>
            <a:r>
              <a:rPr lang="en-AU" sz="900" b="1" dirty="0" err="1" smtClean="0">
                <a:solidFill>
                  <a:srgbClr val="000000"/>
                </a:solidFill>
                <a:latin typeface="Calibri" charset="0"/>
                <a:cs typeface="+mj-cs"/>
              </a:rPr>
              <a:t>cont</a:t>
            </a:r>
            <a:r>
              <a:rPr lang="en-AU" sz="9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/</a:t>
            </a:r>
            <a:endParaRPr lang="en-AU" sz="9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912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926104" y="1450194"/>
            <a:ext cx="1458383" cy="38991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Reducing violence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Reducing instances of intergenerational family violence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Learning/living “healthy/strong relationships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Addressing/reducing social acceptability of Family Violence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Keep families together </a:t>
            </a:r>
            <a:r>
              <a:rPr lang="mr-IN" sz="9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kids out of care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Understand lateral violence and not accept nor practice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Relooking at the strengths and values of family are involved in supporting non-violent activities.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Sporting activities </a:t>
            </a:r>
            <a:r>
              <a:rPr lang="mr-IN" sz="9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semi-organised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(men &amp; women)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Tea, criteria </a:t>
            </a:r>
            <a:r>
              <a:rPr lang="mr-IN" sz="9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no violence </a:t>
            </a:r>
            <a:r>
              <a:rPr lang="mr-IN" sz="9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no alcohol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Training &amp; employment opportunities available 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73916" y="1450194"/>
            <a:ext cx="1599625" cy="2514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Co-ordinator of sporting/cultural activities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Resources </a:t>
            </a:r>
            <a:endParaRPr lang="en-US" sz="900" kern="0" dirty="0">
              <a:latin typeface="Arial"/>
              <a:ea typeface="ＭＳ Ｐゴシック" charset="0"/>
              <a:cs typeface="Arial"/>
            </a:endParaRP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900" kern="0" dirty="0" smtClean="0">
                <a:latin typeface="Arial"/>
                <a:ea typeface="ＭＳ Ｐゴシック" charset="0"/>
                <a:cs typeface="Arial"/>
              </a:rPr>
              <a:t>People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900" kern="0" dirty="0" smtClean="0">
                <a:latin typeface="Arial"/>
                <a:ea typeface="ＭＳ Ｐゴシック" charset="0"/>
                <a:cs typeface="Arial"/>
              </a:rPr>
              <a:t>Equipment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900" kern="0" dirty="0" smtClean="0">
                <a:latin typeface="Arial"/>
                <a:ea typeface="ＭＳ Ｐゴシック" charset="0"/>
                <a:cs typeface="Arial"/>
              </a:rPr>
              <a:t>Professionals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900" kern="0" dirty="0" smtClean="0">
                <a:latin typeface="Arial"/>
                <a:ea typeface="ＭＳ Ｐゴシック" charset="0"/>
                <a:cs typeface="Arial"/>
              </a:rPr>
              <a:t>Players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900" kern="0" dirty="0" smtClean="0">
                <a:latin typeface="Arial"/>
                <a:ea typeface="ＭＳ Ｐゴシック" charset="0"/>
                <a:cs typeface="Arial"/>
              </a:rPr>
              <a:t>Leaders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900" kern="0" dirty="0" smtClean="0">
                <a:latin typeface="Arial"/>
                <a:ea typeface="ＭＳ Ｐゴシック" charset="0"/>
                <a:cs typeface="Arial"/>
              </a:rPr>
              <a:t>Role models e.g. sporting profiles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900" kern="0" dirty="0" smtClean="0">
                <a:latin typeface="Arial"/>
                <a:ea typeface="ＭＳ Ｐゴシック" charset="0"/>
                <a:cs typeface="Arial"/>
              </a:rPr>
              <a:t>Wage??</a:t>
            </a:r>
          </a:p>
          <a:p>
            <a:pPr marL="276286" lvl="1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900" kern="0" dirty="0" smtClean="0">
                <a:latin typeface="Arial"/>
                <a:ea typeface="ＭＳ Ｐゴシック" charset="0"/>
                <a:cs typeface="Arial"/>
              </a:rPr>
              <a:t>How else to compensate</a:t>
            </a:r>
          </a:p>
          <a:p>
            <a:pPr marL="381122" lvl="2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900" kern="0" dirty="0" smtClean="0">
                <a:latin typeface="Arial"/>
                <a:ea typeface="ＭＳ Ｐゴシック" charset="0"/>
                <a:cs typeface="Arial"/>
              </a:rPr>
              <a:t>Power card</a:t>
            </a:r>
          </a:p>
          <a:p>
            <a:pPr marL="381122" lvl="2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900" kern="0" dirty="0" smtClean="0">
                <a:latin typeface="Arial"/>
                <a:ea typeface="ＭＳ Ｐゴシック" charset="0"/>
                <a:cs typeface="Arial"/>
              </a:rPr>
              <a:t>Food vouchers</a:t>
            </a:r>
          </a:p>
          <a:p>
            <a:pPr marL="381122" lvl="2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900" kern="0" dirty="0" smtClean="0">
                <a:latin typeface="Arial"/>
                <a:ea typeface="ＭＳ Ｐゴシック" charset="0"/>
                <a:cs typeface="Arial"/>
              </a:rPr>
              <a:t>Phone cards </a:t>
            </a:r>
            <a:r>
              <a:rPr lang="en-US" sz="900" kern="0" dirty="0" err="1" smtClean="0">
                <a:latin typeface="Arial"/>
                <a:ea typeface="ＭＳ Ｐゴシック" charset="0"/>
                <a:cs typeface="Arial"/>
              </a:rPr>
              <a:t>etc</a:t>
            </a:r>
            <a:endParaRPr lang="en-US" sz="900" kern="0" dirty="0" smtClean="0">
              <a:latin typeface="Arial"/>
              <a:ea typeface="ＭＳ Ｐゴシック" charset="0"/>
              <a:cs typeface="Arial"/>
            </a:endParaRPr>
          </a:p>
          <a:p>
            <a:pPr marL="381122" lvl="2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900" kern="0" dirty="0" smtClean="0">
                <a:latin typeface="Arial"/>
                <a:ea typeface="ＭＳ Ｐゴシック" charset="0"/>
                <a:cs typeface="Arial"/>
              </a:rPr>
              <a:t>Find and promote local heroes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endParaRPr lang="en-AU" sz="9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64533" y="1450194"/>
            <a:ext cx="1460104" cy="47301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lIns="20967" tIns="10484" rIns="20967" bIns="10484">
            <a:spAutoFit/>
          </a:bodyPr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Violence acceptable in the community</a:t>
            </a:r>
          </a:p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Through social media no insight into the effects</a:t>
            </a:r>
            <a:endParaRPr lang="en-AU" sz="900" kern="0" dirty="0">
              <a:latin typeface="Arial"/>
              <a:ea typeface="ＭＳ Ｐゴシック" charset="0"/>
              <a:cs typeface="Arial"/>
            </a:endParaRP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Adults role modelling/training kids to defend themselves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Broken families </a:t>
            </a:r>
            <a:r>
              <a:rPr lang="mr-IN" sz="9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children being removed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Tension between traditional role and contemporary context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Social determinants impact on violence for families, yet little is done to respond.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Boredom and lack of purpose </a:t>
            </a:r>
            <a:r>
              <a:rPr lang="mr-IN" sz="9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violence behaviour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Inter-generational handing down of violence e.g. Dad telling sons to hit mum (gender interaction in relationship.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Belief authorities are the only ones to intervene for children/families (violence/harm)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Lack of services </a:t>
            </a:r>
            <a:r>
              <a:rPr lang="mr-IN" sz="900" kern="0" dirty="0" smtClean="0">
                <a:latin typeface="Arial"/>
                <a:ea typeface="ＭＳ Ｐゴシック" charset="0"/>
                <a:cs typeface="Arial"/>
              </a:rPr>
              <a:t>–</a:t>
            </a: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 few job opportunities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Unhealthy violent relationships normalised.</a:t>
            </a:r>
          </a:p>
          <a:p>
            <a:pPr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kern="0" dirty="0" smtClean="0">
                <a:latin typeface="Arial"/>
                <a:ea typeface="ＭＳ Ｐゴシック" charset="0"/>
                <a:cs typeface="Arial"/>
              </a:rPr>
              <a:t>Our kids developmental milestone impacted by violence.</a:t>
            </a:r>
            <a:endParaRPr lang="en-AU" sz="900" kern="0" dirty="0" smtClean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178860" y="274635"/>
            <a:ext cx="4765357" cy="388336"/>
          </a:xfrm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AU" sz="900" b="1" dirty="0">
                <a:solidFill>
                  <a:srgbClr val="000000"/>
                </a:solidFill>
                <a:latin typeface="Calibri" charset="0"/>
                <a:cs typeface="+mj-cs"/>
              </a:rPr>
              <a:t>Provider </a:t>
            </a:r>
            <a:r>
              <a:rPr lang="en-AU" sz="9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name</a:t>
            </a:r>
            <a:r>
              <a:rPr lang="en-AU" sz="900" b="1" smtClean="0">
                <a:solidFill>
                  <a:srgbClr val="000000"/>
                </a:solidFill>
                <a:latin typeface="Calibri" charset="0"/>
                <a:cs typeface="+mj-cs"/>
              </a:rPr>
              <a:t>: </a:t>
            </a:r>
            <a:r>
              <a:rPr lang="en-AU" sz="1800" b="1" smtClean="0">
                <a:solidFill>
                  <a:srgbClr val="000000"/>
                </a:solidFill>
                <a:latin typeface="Calibri" charset="0"/>
                <a:cs typeface="+mj-cs"/>
              </a:rPr>
              <a:t>MOOKAI ROSIE </a:t>
            </a:r>
            <a:r>
              <a:rPr lang="en-AU" sz="1200" b="1" smtClean="0">
                <a:solidFill>
                  <a:srgbClr val="000000"/>
                </a:solidFill>
                <a:latin typeface="Calibri" charset="0"/>
                <a:cs typeface="+mj-cs"/>
              </a:rPr>
              <a:t>(</a:t>
            </a:r>
            <a:r>
              <a:rPr lang="en-AU" sz="12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Workshop 14 June 2017)</a:t>
            </a:r>
            <a:endParaRPr lang="en-AU" sz="12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  <p:sp>
        <p:nvSpPr>
          <p:cNvPr id="28" name="Rounded Rectangular Callout 27"/>
          <p:cNvSpPr/>
          <p:nvPr/>
        </p:nvSpPr>
        <p:spPr>
          <a:xfrm>
            <a:off x="1364533" y="913149"/>
            <a:ext cx="1460104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 smtClean="0">
                <a:solidFill>
                  <a:prstClr val="black"/>
                </a:solidFill>
                <a:latin typeface="Arial"/>
                <a:cs typeface="Arial"/>
              </a:rPr>
              <a:t>Current State</a:t>
            </a:r>
            <a:endParaRPr lang="en-AU" sz="9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9" name="Rounded Rectangular Callout 28"/>
          <p:cNvSpPr/>
          <p:nvPr/>
        </p:nvSpPr>
        <p:spPr>
          <a:xfrm>
            <a:off x="2926104" y="913149"/>
            <a:ext cx="1458383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 smtClean="0">
                <a:solidFill>
                  <a:prstClr val="black"/>
                </a:solidFill>
                <a:latin typeface="Arial"/>
                <a:cs typeface="Arial"/>
              </a:rPr>
              <a:t>Goals</a:t>
            </a:r>
            <a:endParaRPr lang="en-AU" sz="9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0" name="Rounded Rectangular Callout 29"/>
          <p:cNvSpPr/>
          <p:nvPr/>
        </p:nvSpPr>
        <p:spPr>
          <a:xfrm>
            <a:off x="4473916" y="913149"/>
            <a:ext cx="1728391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>
              <a:defRPr/>
            </a:pPr>
            <a:r>
              <a:rPr lang="en-AU" sz="900" dirty="0" smtClean="0">
                <a:solidFill>
                  <a:prstClr val="black"/>
                </a:solidFill>
                <a:latin typeface="Arial"/>
                <a:cs typeface="Arial"/>
              </a:rPr>
              <a:t>Need</a:t>
            </a:r>
            <a:endParaRPr lang="en-AU" sz="9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1" name="Rounded Rectangular Callout 30"/>
          <p:cNvSpPr/>
          <p:nvPr/>
        </p:nvSpPr>
        <p:spPr>
          <a:xfrm>
            <a:off x="6295667" y="913149"/>
            <a:ext cx="1878012" cy="487847"/>
          </a:xfrm>
          <a:prstGeom prst="wedgeRoundRect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967" tIns="10484" rIns="20967" bIns="10484" anchor="ctr"/>
          <a:lstStyle/>
          <a:p>
            <a:pPr algn="ctr" defTabSz="20967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AU" sz="900" dirty="0" smtClean="0">
                <a:solidFill>
                  <a:prstClr val="black"/>
                </a:solidFill>
                <a:latin typeface="Arial"/>
                <a:ea typeface="ＭＳ Ｐゴシック" charset="0"/>
                <a:cs typeface="Arial"/>
              </a:rPr>
              <a:t>Data Requirements</a:t>
            </a:r>
            <a:endParaRPr lang="en-AU" sz="900" dirty="0">
              <a:solidFill>
                <a:prstClr val="black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295667" y="1654739"/>
            <a:ext cx="1878012" cy="5136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20967" tIns="10484" rIns="20967" bIns="10484">
            <a:spAutoFit/>
          </a:bodyPr>
          <a:lstStyle/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Current client </a:t>
            </a:r>
            <a:r>
              <a:rPr lang="en-AU" sz="800" kern="0" dirty="0">
                <a:latin typeface="Arial"/>
                <a:ea typeface="ＭＳ Ｐゴシック" charset="0"/>
                <a:cs typeface="Arial"/>
              </a:rPr>
              <a:t>n</a:t>
            </a: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umbers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No of clients from PORMP &amp; KOW</a:t>
            </a:r>
          </a:p>
          <a:p>
            <a:pPr marL="171450" indent="-171450" defTabSz="209672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n-AU" sz="800" kern="0" dirty="0" smtClean="0">
                <a:latin typeface="Arial"/>
                <a:ea typeface="ＭＳ Ｐゴシック" charset="0"/>
                <a:cs typeface="Arial"/>
              </a:rPr>
              <a:t>Current case load limit (complex clients) for case managers</a:t>
            </a:r>
            <a:endParaRPr lang="en-AU" sz="800" kern="0" dirty="0"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37" name="Title 1"/>
          <p:cNvSpPr txBox="1">
            <a:spLocks/>
          </p:cNvSpPr>
          <p:nvPr/>
        </p:nvSpPr>
        <p:spPr bwMode="auto">
          <a:xfrm>
            <a:off x="4979480" y="271070"/>
            <a:ext cx="4765357" cy="388336"/>
          </a:xfrm>
          <a:prstGeom prst="rect">
            <a:avLst/>
          </a:prstGeom>
          <a:noFill/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20967" tIns="10484" rIns="20967" bIns="10484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en-AU" sz="900" b="1" dirty="0" smtClean="0">
                <a:solidFill>
                  <a:srgbClr val="000000"/>
                </a:solidFill>
                <a:latin typeface="Calibri" charset="0"/>
                <a:cs typeface="+mj-cs"/>
              </a:rPr>
              <a:t>Page 3</a:t>
            </a:r>
            <a:endParaRPr lang="en-AU" sz="900" b="1" dirty="0">
              <a:solidFill>
                <a:srgbClr val="000000"/>
              </a:solidFill>
              <a:latin typeface="Calibri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1458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28" grpId="0" animBg="1"/>
      <p:bldP spid="29" grpId="0" animBg="1"/>
      <p:bldP spid="30" grpId="0" animBg="1"/>
      <p:bldP spid="31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solidFill>
            <a:schemeClr val="tx1"/>
          </a:solidFill>
        </a:ln>
      </a:spPr>
      <a:bodyPr wrap="square" lIns="20967" tIns="10484" rIns="20967" bIns="10484">
        <a:spAutoFit/>
      </a:bodyPr>
      <a:lstStyle>
        <a:defPPr defTabSz="209672" fontAlgn="base">
          <a:spcBef>
            <a:spcPct val="0"/>
          </a:spcBef>
          <a:spcAft>
            <a:spcPct val="0"/>
          </a:spcAft>
          <a:defRPr sz="900" kern="0" dirty="0">
            <a:latin typeface="Arial"/>
            <a:ea typeface="ＭＳ Ｐゴシック" charset="0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1088</Words>
  <Application>Microsoft Macintosh PowerPoint</Application>
  <PresentationFormat>A4 Paper (210x297 mm)</PresentationFormat>
  <Paragraphs>209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ＭＳ Ｐゴシック</vt:lpstr>
      <vt:lpstr>Arial</vt:lpstr>
      <vt:lpstr>1_Office Theme</vt:lpstr>
      <vt:lpstr>Provider name: MOOKAI ROSIE (Workshop 14 June 2017)</vt:lpstr>
      <vt:lpstr>Provider name: MOOKAI ROSIE (Workshop 14 June 2017)</vt:lpstr>
      <vt:lpstr>Provider name: MOOKAI ROSIE (Workshop 14 June 2017)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Logic_ Rekindling the Spirit (14 June 2017)</dc:title>
  <dc:creator>Natalie Walker</dc:creator>
  <cp:lastModifiedBy>michele@insidepolicy.com.au</cp:lastModifiedBy>
  <cp:revision>49</cp:revision>
  <dcterms:created xsi:type="dcterms:W3CDTF">2017-06-04T19:59:37Z</dcterms:created>
  <dcterms:modified xsi:type="dcterms:W3CDTF">2017-07-04T04:00:50Z</dcterms:modified>
</cp:coreProperties>
</file>