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304" r:id="rId2"/>
    <p:sldId id="312" r:id="rId3"/>
    <p:sldId id="305" r:id="rId4"/>
    <p:sldId id="313" r:id="rId5"/>
    <p:sldId id="311" r:id="rId6"/>
    <p:sldId id="310" r:id="rId7"/>
    <p:sldId id="292" r:id="rId8"/>
    <p:sldId id="289"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gel D'Souza" initials="N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ADEAD-B92F-4B41-AB63-66EC5A90E765}" v="41" dt="2017-07-19T00:54:05.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0" d="100"/>
          <a:sy n="200" d="100"/>
        </p:scale>
        <p:origin x="1932" y="33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D36DA1-A433-8B4E-AC26-40C79E82AF85}" type="datetimeFigureOut">
              <a:rPr lang="en-US" smtClean="0"/>
              <a:pPr/>
              <a:t>10/17/2017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29AA5AF-6445-0E47-B4BA-E4B8932D054E}"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A7DA53-ED43-D448-992B-A42AC6E5884D}" type="datetimeFigureOut">
              <a:rPr lang="en-US" smtClean="0"/>
              <a:pPr/>
              <a:t>10/17/2017</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85AF95-D216-6C43-8BCE-E4E3E455497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85AF95-D216-6C43-8BCE-E4E3E4554973}" type="slidenum">
              <a:rPr lang="en-US" smtClean="0"/>
              <a:pPr/>
              <a:t>1</a:t>
            </a:fld>
            <a:endParaRPr lang="en-US"/>
          </a:p>
        </p:txBody>
      </p:sp>
    </p:spTree>
    <p:extLst>
      <p:ext uri="{BB962C8B-B14F-4D97-AF65-F5344CB8AC3E}">
        <p14:creationId xmlns:p14="http://schemas.microsoft.com/office/powerpoint/2010/main" val="126553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a:t>
            </a:r>
            <a:r>
              <a:rPr lang="en-US" baseline="0" dirty="0"/>
              <a:t> Country and Traditional Owners. Thank Auntie Di Kerr. Thank the Training Team particularly Kerri Jackson for putting another in-service together.</a:t>
            </a:r>
          </a:p>
          <a:p>
            <a:endParaRPr lang="en-US" baseline="0" dirty="0"/>
          </a:p>
          <a:p>
            <a:r>
              <a:rPr lang="en-US" baseline="0" dirty="0"/>
              <a:t>In my presentation today I will provide you with a summary of the last six months of our activities this year and look ahead to the next six.</a:t>
            </a:r>
          </a:p>
          <a:p>
            <a:endParaRPr lang="en-US" baseline="0" dirty="0"/>
          </a:p>
          <a:p>
            <a:r>
              <a:rPr lang="en-US" baseline="0" dirty="0"/>
              <a:t>I will briefly discuss the new structure of VACCA, the key areas of Roadmap for Reform service innovation and the impact of the Family Violence Royal Commission.</a:t>
            </a:r>
          </a:p>
          <a:p>
            <a:endParaRPr lang="en-US" baseline="0" dirty="0"/>
          </a:p>
          <a:p>
            <a:r>
              <a:rPr lang="en-US" baseline="0" dirty="0"/>
              <a:t>I will also update you about the community discussions with the State Government on Treaty and self-determination and what self-determination means for our clients and community and for us in service delivery.</a:t>
            </a:r>
            <a:r>
              <a:rPr lang="en-US" dirty="0"/>
              <a:t> </a:t>
            </a:r>
            <a:endParaRPr lang="en-US" baseline="0" dirty="0"/>
          </a:p>
          <a:p>
            <a:endParaRPr lang="en-US" baseline="0" dirty="0"/>
          </a:p>
          <a:p>
            <a:r>
              <a:rPr lang="en-US" baseline="0" dirty="0"/>
              <a:t>Our In-service theme: “Bring them home: Securing the Rights of our Children” mirrors the SNAICC Conference theme, and we replicate it today for a couple of reasons. First, because 2017 is twenty years since the release of the Bringing The Home, the final report of the Human Rights and Equal Opportunity Commission’s National Inquiry into the Separation of Aboriginal and Torres Strait Islander Children from their Families; and second this year, as well as 2016 and the next 2018 will be very important years in advances we can make and indeed are </a:t>
            </a:r>
            <a:r>
              <a:rPr lang="en-US" baseline="0" dirty="0" smtClean="0"/>
              <a:t>making </a:t>
            </a:r>
            <a:r>
              <a:rPr lang="en-US" baseline="0" dirty="0"/>
              <a:t>in further advancing the rights of Aboriginal children</a:t>
            </a:r>
            <a:r>
              <a:rPr lang="en-US" baseline="0" dirty="0" smtClean="0"/>
              <a:t>.</a:t>
            </a:r>
            <a:endParaRPr lang="en-AU" baseline="0" dirty="0" smtClean="0"/>
          </a:p>
          <a:p>
            <a:endParaRPr lang="en-AU" baseline="0" dirty="0" smtClean="0"/>
          </a:p>
          <a:p>
            <a:r>
              <a:rPr lang="en-AU" baseline="0" dirty="0" smtClean="0"/>
              <a:t>That's not me as Muriel but you as VACCA. The things we are doing around culture are world leading. Will hear about something from linkup.</a:t>
            </a:r>
            <a:endParaRPr lang="en-US" baseline="0" dirty="0"/>
          </a:p>
        </p:txBody>
      </p:sp>
      <p:sp>
        <p:nvSpPr>
          <p:cNvPr id="4" name="Slide Number Placeholder 3"/>
          <p:cNvSpPr>
            <a:spLocks noGrp="1"/>
          </p:cNvSpPr>
          <p:nvPr>
            <p:ph type="sldNum" sz="quarter" idx="10"/>
          </p:nvPr>
        </p:nvSpPr>
        <p:spPr/>
        <p:txBody>
          <a:bodyPr/>
          <a:lstStyle/>
          <a:p>
            <a:fld id="{576C0C64-A913-EA40-8A60-7A6BBBFEEDCC}" type="slidenum">
              <a:rPr lang="en-US" smtClean="0"/>
              <a:t>3</a:t>
            </a:fld>
            <a:endParaRPr lang="en-US"/>
          </a:p>
        </p:txBody>
      </p:sp>
    </p:spTree>
    <p:extLst>
      <p:ext uri="{BB962C8B-B14F-4D97-AF65-F5344CB8AC3E}">
        <p14:creationId xmlns:p14="http://schemas.microsoft.com/office/powerpoint/2010/main" val="181505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u="none" kern="1200" dirty="0" smtClean="0">
                <a:solidFill>
                  <a:schemeClr val="tx1"/>
                </a:solidFill>
                <a:latin typeface="Arial"/>
                <a:ea typeface="+mn-ea"/>
                <a:cs typeface="Arial"/>
              </a:rPr>
              <a:t>In</a:t>
            </a:r>
            <a:r>
              <a:rPr lang="en-AU" sz="1200" b="0" u="none" kern="1200" baseline="0" dirty="0" smtClean="0">
                <a:solidFill>
                  <a:schemeClr val="tx1"/>
                </a:solidFill>
                <a:latin typeface="Arial"/>
                <a:ea typeface="+mn-ea"/>
                <a:cs typeface="Arial"/>
              </a:rPr>
              <a:t> 1</a:t>
            </a:r>
            <a:r>
              <a:rPr lang="en-AU" sz="1200" b="0" u="none" kern="1200" dirty="0" smtClean="0">
                <a:solidFill>
                  <a:schemeClr val="tx1"/>
                </a:solidFill>
                <a:latin typeface="Arial"/>
                <a:ea typeface="+mn-ea"/>
                <a:cs typeface="Arial"/>
              </a:rPr>
              <a:t>996 VACCA had a</a:t>
            </a:r>
            <a:r>
              <a:rPr lang="en-AU" sz="1200" b="0" u="none" kern="1200" baseline="0" dirty="0" smtClean="0">
                <a:solidFill>
                  <a:schemeClr val="tx1"/>
                </a:solidFill>
                <a:latin typeface="Arial"/>
                <a:ea typeface="+mn-ea"/>
                <a:cs typeface="Arial"/>
              </a:rPr>
              <a:t> back of house that included a Finance Officer and assistant.  Their role was finance, HR, Fleet &amp; Property </a:t>
            </a:r>
            <a:r>
              <a:rPr lang="en-AU" sz="1200" b="0" u="none" kern="1200" baseline="0" dirty="0" err="1" smtClean="0">
                <a:solidFill>
                  <a:schemeClr val="tx1"/>
                </a:solidFill>
                <a:latin typeface="Arial"/>
                <a:ea typeface="+mn-ea"/>
                <a:cs typeface="Arial"/>
              </a:rPr>
              <a:t>mgt</a:t>
            </a:r>
            <a:r>
              <a:rPr lang="en-AU" sz="1200" b="0" u="none" kern="1200" baseline="0" dirty="0" smtClean="0">
                <a:solidFill>
                  <a:schemeClr val="tx1"/>
                </a:solidFill>
                <a:latin typeface="Arial"/>
                <a:ea typeface="+mn-ea"/>
                <a:cs typeface="Arial"/>
              </a:rPr>
              <a:t> at that time IT and computers were non existent. </a:t>
            </a:r>
            <a:r>
              <a:rPr lang="en-AU" sz="1200" b="0" u="none" kern="1200" dirty="0" smtClean="0">
                <a:solidFill>
                  <a:schemeClr val="tx1"/>
                </a:solidFill>
                <a:latin typeface="Arial"/>
                <a:ea typeface="+mn-ea"/>
                <a:cs typeface="Arial"/>
              </a:rPr>
              <a:t>At</a:t>
            </a:r>
            <a:r>
              <a:rPr lang="en-AU" sz="1200" b="0" u="none" kern="1200" baseline="0" dirty="0" smtClean="0">
                <a:solidFill>
                  <a:schemeClr val="tx1"/>
                </a:solidFill>
                <a:latin typeface="Arial"/>
                <a:ea typeface="+mn-ea"/>
                <a:cs typeface="Arial"/>
              </a:rPr>
              <a:t> a certain point in our development we became aware that we needed specialist human resources functions as well as a responsive finance system. Information Technology</a:t>
            </a:r>
            <a:r>
              <a:rPr lang="en-AU" sz="1200" b="0" u="none" kern="1200" baseline="0" dirty="0" smtClean="0">
                <a:solidFill>
                  <a:srgbClr val="0070C0"/>
                </a:solidFill>
                <a:latin typeface="Arial"/>
                <a:ea typeface="+mn-ea"/>
                <a:cs typeface="Arial"/>
              </a:rPr>
              <a:t>, client information systems </a:t>
            </a:r>
            <a:r>
              <a:rPr lang="en-AU" sz="1200" b="0" u="none" kern="1200" baseline="0" dirty="0" smtClean="0">
                <a:solidFill>
                  <a:schemeClr val="tx1"/>
                </a:solidFill>
                <a:latin typeface="Arial"/>
                <a:ea typeface="+mn-ea"/>
                <a:cs typeface="Arial"/>
              </a:rPr>
              <a:t>and Fleet management systems were also urgent </a:t>
            </a:r>
            <a:r>
              <a:rPr lang="en-AU" sz="1200" b="0" u="none" kern="1200" baseline="0" dirty="0" smtClean="0">
                <a:solidFill>
                  <a:srgbClr val="0070C0"/>
                </a:solidFill>
                <a:latin typeface="Arial"/>
                <a:ea typeface="+mn-ea"/>
                <a:cs typeface="Arial"/>
              </a:rPr>
              <a:t>but was addressed in ‘Phase two’ of our business systems solution strategy</a:t>
            </a:r>
            <a:r>
              <a:rPr lang="en-AU" sz="1200" b="0" u="none" kern="1200" baseline="0" dirty="0" smtClean="0">
                <a:solidFill>
                  <a:schemeClr val="tx1"/>
                </a:solidFill>
                <a:latin typeface="Arial"/>
                <a:ea typeface="+mn-ea"/>
                <a:cs typeface="Arial"/>
              </a:rPr>
              <a:t>.</a:t>
            </a:r>
          </a:p>
          <a:p>
            <a:r>
              <a:rPr lang="en-AU" sz="1200" b="0" u="none" kern="1200" baseline="0" dirty="0" smtClean="0">
                <a:solidFill>
                  <a:schemeClr val="tx1"/>
                </a:solidFill>
                <a:latin typeface="Arial"/>
                <a:ea typeface="+mn-ea"/>
                <a:cs typeface="Arial"/>
              </a:rPr>
              <a:t>Addressing these issues then meant we needed to compare ourselves with others in the sector and we were fortunate that the State Government was supporting the NFP sector through a number of projects including the “Back of House” Benchmarking Study.  </a:t>
            </a:r>
            <a:r>
              <a:rPr lang="en-AU" sz="1200" u="none" kern="1200" dirty="0" smtClean="0">
                <a:solidFill>
                  <a:schemeClr val="tx1"/>
                </a:solidFill>
                <a:latin typeface="Arial"/>
                <a:ea typeface="+mn-ea"/>
                <a:cs typeface="Arial"/>
              </a:rPr>
              <a:t>The Nous</a:t>
            </a:r>
            <a:r>
              <a:rPr lang="en-AU" sz="1200" u="none" kern="1200" baseline="0" dirty="0" smtClean="0">
                <a:solidFill>
                  <a:schemeClr val="tx1"/>
                </a:solidFill>
                <a:latin typeface="Arial"/>
                <a:ea typeface="+mn-ea"/>
                <a:cs typeface="Arial"/>
              </a:rPr>
              <a:t> </a:t>
            </a:r>
            <a:r>
              <a:rPr lang="en-AU" sz="1200" u="none" kern="1200" dirty="0" smtClean="0">
                <a:solidFill>
                  <a:schemeClr val="tx1"/>
                </a:solidFill>
                <a:latin typeface="Arial"/>
                <a:ea typeface="+mn-ea"/>
                <a:cs typeface="Arial"/>
              </a:rPr>
              <a:t>NFP Benchmarking Project was established in 2012 ( need to check) as a sector specific benchmarking project undertaken by the NOUS Group to compare the cost and quality of five back of house functions over a three year period.  Twelve NFP organisations were involved and VACCA participated in the final year of the project after our new systems had been implemented. </a:t>
            </a:r>
          </a:p>
          <a:p>
            <a:endParaRPr lang="en-AU" sz="1200" u="none" kern="1200" dirty="0" smtClean="0">
              <a:solidFill>
                <a:schemeClr val="tx1"/>
              </a:solidFill>
              <a:latin typeface="Arial"/>
              <a:ea typeface="+mn-ea"/>
              <a:cs typeface="Arial"/>
            </a:endParaRPr>
          </a:p>
          <a:p>
            <a:r>
              <a:rPr lang="en-AU" sz="1200" u="none" kern="1200" dirty="0" smtClean="0">
                <a:solidFill>
                  <a:schemeClr val="tx1"/>
                </a:solidFill>
                <a:latin typeface="Arial"/>
                <a:ea typeface="+mn-ea"/>
                <a:cs typeface="Arial"/>
              </a:rPr>
              <a:t>The five back of house functions analysed were:</a:t>
            </a:r>
            <a:r>
              <a:rPr lang="en-AU" sz="1200" u="none" kern="1200" baseline="0" dirty="0" smtClean="0">
                <a:solidFill>
                  <a:schemeClr val="tx1"/>
                </a:solidFill>
                <a:latin typeface="Arial"/>
                <a:ea typeface="+mn-ea"/>
                <a:cs typeface="Arial"/>
              </a:rPr>
              <a:t> </a:t>
            </a:r>
            <a:r>
              <a:rPr lang="en-AU" sz="1200" u="none" kern="1200" dirty="0" smtClean="0">
                <a:solidFill>
                  <a:schemeClr val="tx1"/>
                </a:solidFill>
                <a:latin typeface="Arial"/>
                <a:ea typeface="+mn-ea"/>
                <a:cs typeface="Arial"/>
              </a:rPr>
              <a:t>HR Finance,</a:t>
            </a:r>
            <a:r>
              <a:rPr lang="en-AU" sz="1200" u="none" kern="1200" baseline="0" dirty="0" smtClean="0">
                <a:solidFill>
                  <a:schemeClr val="tx1"/>
                </a:solidFill>
                <a:latin typeface="Arial"/>
                <a:ea typeface="+mn-ea"/>
                <a:cs typeface="Arial"/>
              </a:rPr>
              <a:t> </a:t>
            </a:r>
            <a:r>
              <a:rPr lang="en-AU" sz="1200" u="none" kern="1200" dirty="0" smtClean="0">
                <a:solidFill>
                  <a:schemeClr val="tx1"/>
                </a:solidFill>
                <a:latin typeface="Arial"/>
                <a:ea typeface="+mn-ea"/>
                <a:cs typeface="Arial"/>
              </a:rPr>
              <a:t>ICT,</a:t>
            </a:r>
            <a:r>
              <a:rPr lang="en-AU" sz="1200" u="none" kern="1200" baseline="0" dirty="0" smtClean="0">
                <a:solidFill>
                  <a:schemeClr val="tx1"/>
                </a:solidFill>
                <a:latin typeface="Arial"/>
                <a:ea typeface="+mn-ea"/>
                <a:cs typeface="Arial"/>
              </a:rPr>
              <a:t> </a:t>
            </a:r>
            <a:r>
              <a:rPr lang="en-AU" sz="1200" u="none" kern="1200" dirty="0" smtClean="0">
                <a:solidFill>
                  <a:schemeClr val="tx1"/>
                </a:solidFill>
                <a:latin typeface="Arial"/>
                <a:ea typeface="+mn-ea"/>
                <a:cs typeface="Arial"/>
              </a:rPr>
              <a:t>Payroll,</a:t>
            </a:r>
            <a:r>
              <a:rPr lang="en-AU" sz="1200" u="none" kern="1200" baseline="0" dirty="0" smtClean="0">
                <a:solidFill>
                  <a:schemeClr val="tx1"/>
                </a:solidFill>
                <a:latin typeface="Arial"/>
                <a:ea typeface="+mn-ea"/>
                <a:cs typeface="Arial"/>
              </a:rPr>
              <a:t> </a:t>
            </a:r>
            <a:r>
              <a:rPr lang="en-AU" sz="1200" u="none" kern="1200" dirty="0" smtClean="0">
                <a:solidFill>
                  <a:schemeClr val="tx1"/>
                </a:solidFill>
                <a:latin typeface="Arial"/>
                <a:ea typeface="+mn-ea"/>
                <a:cs typeface="Arial"/>
              </a:rPr>
              <a:t>Fleet.  The analysis revealed that VACCA invested only marginally less in back of house services per EFT than the group average. However our back of house spend in 12/13  was 14% of organisational expenditure compared with the benchmark average of 10.5% .  VACCA’s  staff satisfaction with all five functions was equal to or higher than the group average.</a:t>
            </a:r>
          </a:p>
          <a:p>
            <a:pPr lvl="0"/>
            <a:endParaRPr lang="en-AU" sz="1200" u="none" kern="1200" dirty="0" smtClean="0">
              <a:solidFill>
                <a:schemeClr val="tx1"/>
              </a:solidFill>
              <a:latin typeface="Arial"/>
              <a:ea typeface="+mn-ea"/>
              <a:cs typeface="Arial"/>
            </a:endParaRPr>
          </a:p>
          <a:p>
            <a:pPr lvl="0"/>
            <a:r>
              <a:rPr lang="en-AU" sz="1200" u="none" kern="1200" dirty="0" smtClean="0">
                <a:solidFill>
                  <a:schemeClr val="tx1"/>
                </a:solidFill>
                <a:latin typeface="Arial"/>
                <a:ea typeface="+mn-ea"/>
                <a:cs typeface="Arial"/>
              </a:rPr>
              <a:t>In my early days at VACCA it was obvious also that our process of paying</a:t>
            </a:r>
            <a:r>
              <a:rPr lang="en-AU" sz="1200" u="none" kern="1200" baseline="0" dirty="0" smtClean="0">
                <a:solidFill>
                  <a:schemeClr val="tx1"/>
                </a:solidFill>
                <a:latin typeface="Arial"/>
                <a:ea typeface="+mn-ea"/>
                <a:cs typeface="Arial"/>
              </a:rPr>
              <a:t> our staff according to the funding we received from government for particular programs was becoming problematic across the organisation wo we began to address salaries across our agency and according to our own organisation needs. To do this we engaged specialist to conduct salary benchmarking for us and have continued to do so on three occasions over the last 20 years. At times we went to the broader NFP sector to be able to tell how we compared with the rest of the NFP sector. Indeed we surprised ourselves by discovering often that we were doing much better than we thought!  </a:t>
            </a:r>
          </a:p>
          <a:p>
            <a:pPr lvl="0"/>
            <a:endParaRPr lang="en-AU" sz="1200" u="none" kern="1200" dirty="0" smtClean="0">
              <a:solidFill>
                <a:schemeClr val="tx1"/>
              </a:solidFill>
              <a:latin typeface="Arial"/>
              <a:ea typeface="+mn-ea"/>
              <a:cs typeface="Arial"/>
            </a:endParaRPr>
          </a:p>
          <a:p>
            <a:pPr lvl="0"/>
            <a:r>
              <a:rPr lang="en-AU" sz="1200" u="none" kern="1200" dirty="0" smtClean="0">
                <a:solidFill>
                  <a:schemeClr val="tx1"/>
                </a:solidFill>
                <a:latin typeface="Arial"/>
                <a:ea typeface="+mn-ea"/>
                <a:cs typeface="Arial"/>
              </a:rPr>
              <a:t>Our growth also meant we needed to reassess out infrastructure and accommodation needs and</a:t>
            </a:r>
            <a:r>
              <a:rPr lang="en-AU" sz="1200" u="none" kern="1200" baseline="0" dirty="0" smtClean="0">
                <a:solidFill>
                  <a:schemeClr val="tx1"/>
                </a:solidFill>
                <a:latin typeface="Arial"/>
                <a:ea typeface="+mn-ea"/>
                <a:cs typeface="Arial"/>
              </a:rPr>
              <a:t> where our services would be best  located. To do this we commissioned a study based on demographic trends which was largely implemented although we are constantly monitoring this.  </a:t>
            </a:r>
          </a:p>
          <a:p>
            <a:pPr lvl="0"/>
            <a:endParaRPr lang="en-AU" sz="1200" u="none" kern="1200" baseline="0" dirty="0" smtClean="0">
              <a:solidFill>
                <a:schemeClr val="tx1"/>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kern="1200" baseline="0" dirty="0" smtClean="0">
                <a:solidFill>
                  <a:schemeClr val="tx1"/>
                </a:solidFill>
                <a:latin typeface="Arial"/>
                <a:ea typeface="+mn-ea"/>
                <a:cs typeface="Arial"/>
              </a:rPr>
              <a:t>Rapid growth has also meant revising our organisational structure and management on several occasions and investing in specialist skills to equip staff to operate in an ever increasing complex and highly regulated environment.  These additional skill sets have been quality &amp; compliance, finance, human resources, IR, asset management, client practise, communications, fundraising and more recently, organisational development to implement our workforce strategy. Not only are these skills embedded in our operations, they are being used to develop and train our  Aboriginal staff who may not otherwise have had the opportunity or experience to gain such knowledge. We believe being  technically skilled and having cultural expertise is  a deadly combination and it will certainly ensure our Aboriginal  and non Aboriginal staff are highly valued and sought after in our sector. ……not that we want to loose anyone!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none" kern="1200" baseline="0" dirty="0" smtClean="0">
              <a:solidFill>
                <a:schemeClr val="tx1"/>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kern="1200" baseline="0" dirty="0" smtClean="0">
                <a:solidFill>
                  <a:schemeClr val="tx1"/>
                </a:solidFill>
                <a:latin typeface="Arial"/>
                <a:ea typeface="+mn-ea"/>
                <a:cs typeface="Arial"/>
              </a:rPr>
              <a:t>We have also developed a five year ICT Plan and a Information Management plan. Our current business systems and corporate services functions  implemented 4 years ago will be  able to  support further anticipated growth over the next few years. ( which is wonderful…and demonstrates the foresight and wisdom of the VACCA  Board to invest heavily in VACCA’s  back of house business. </a:t>
            </a:r>
          </a:p>
          <a:p>
            <a:pPr lvl="0"/>
            <a:endParaRPr lang="en-AU" sz="1200" u="none" kern="1200" baseline="0" dirty="0" smtClean="0">
              <a:solidFill>
                <a:schemeClr val="tx1"/>
              </a:solidFill>
              <a:latin typeface="Arial"/>
              <a:ea typeface="+mn-ea"/>
              <a:cs typeface="Arial"/>
            </a:endParaRPr>
          </a:p>
          <a:p>
            <a:pPr lvl="0"/>
            <a:r>
              <a:rPr lang="en-AU" sz="1200" u="none" kern="1200" baseline="0" dirty="0" smtClean="0">
                <a:solidFill>
                  <a:schemeClr val="tx1"/>
                </a:solidFill>
                <a:latin typeface="Arial"/>
                <a:ea typeface="+mn-ea"/>
                <a:cs typeface="Arial"/>
              </a:rPr>
              <a:t>The other benefit to our community is that we can offer work to Aboriginal people that isn’t just in the coalface service delivery areas but also in finance, HR, and Fleet and facilities management.  50% of VACCA’s corporate staff are Aboriginal.  We also have Aboriginal fleet </a:t>
            </a:r>
            <a:r>
              <a:rPr lang="en-AU" sz="1200" u="none" kern="1200" baseline="0" dirty="0" err="1" smtClean="0">
                <a:solidFill>
                  <a:schemeClr val="tx1"/>
                </a:solidFill>
                <a:latin typeface="Arial"/>
                <a:ea typeface="+mn-ea"/>
                <a:cs typeface="Arial"/>
              </a:rPr>
              <a:t>mgrs</a:t>
            </a:r>
            <a:r>
              <a:rPr lang="en-AU" sz="1200" u="none" kern="1200" baseline="0" dirty="0" smtClean="0">
                <a:solidFill>
                  <a:schemeClr val="tx1"/>
                </a:solidFill>
                <a:latin typeface="Arial"/>
                <a:ea typeface="+mn-ea"/>
                <a:cs typeface="Arial"/>
              </a:rPr>
              <a:t>, IT </a:t>
            </a:r>
          </a:p>
          <a:p>
            <a:pPr lvl="0"/>
            <a:endParaRPr lang="en-AU" sz="1200" u="none" kern="1200" dirty="0" smtClean="0">
              <a:solidFill>
                <a:schemeClr val="tx1"/>
              </a:solidFill>
              <a:latin typeface="Arial"/>
              <a:ea typeface="+mn-ea"/>
              <a:cs typeface="Arial"/>
            </a:endParaRPr>
          </a:p>
          <a:p>
            <a:pPr lvl="0"/>
            <a:endParaRPr lang="en-AU" sz="1200" u="none" kern="1200" dirty="0" smtClean="0">
              <a:solidFill>
                <a:schemeClr val="tx1"/>
              </a:solidFill>
              <a:latin typeface="Arial"/>
              <a:ea typeface="+mn-ea"/>
              <a:cs typeface="Arial"/>
            </a:endParaRPr>
          </a:p>
          <a:p>
            <a:pPr lvl="0"/>
            <a:endParaRPr lang="en-AU" sz="1200" u="none" kern="1200" baseline="0" dirty="0" smtClean="0">
              <a:solidFill>
                <a:schemeClr val="tx1"/>
              </a:solidFill>
              <a:latin typeface="Arial"/>
              <a:ea typeface="+mn-ea"/>
              <a:cs typeface="Arial"/>
            </a:endParaRPr>
          </a:p>
          <a:p>
            <a:pPr lvl="0"/>
            <a:endParaRPr lang="en-AU" sz="1200" u="none" kern="1200" baseline="0" dirty="0" smtClean="0">
              <a:solidFill>
                <a:schemeClr val="tx1"/>
              </a:solidFill>
              <a:latin typeface="Arial"/>
              <a:ea typeface="+mn-ea"/>
              <a:cs typeface="Arial"/>
            </a:endParaRPr>
          </a:p>
          <a:p>
            <a:endParaRPr lang="en-AU" u="none" dirty="0"/>
          </a:p>
        </p:txBody>
      </p:sp>
      <p:sp>
        <p:nvSpPr>
          <p:cNvPr id="4" name="Slide Number Placeholder 3"/>
          <p:cNvSpPr>
            <a:spLocks noGrp="1"/>
          </p:cNvSpPr>
          <p:nvPr>
            <p:ph type="sldNum" sz="quarter" idx="10"/>
          </p:nvPr>
        </p:nvSpPr>
        <p:spPr/>
        <p:txBody>
          <a:bodyPr/>
          <a:lstStyle/>
          <a:p>
            <a:fld id="{7C85AF95-D216-6C43-8BCE-E4E3E4554973}" type="slidenum">
              <a:rPr lang="en-US" smtClean="0"/>
              <a:pPr/>
              <a:t>4</a:t>
            </a:fld>
            <a:endParaRPr lang="en-US" dirty="0"/>
          </a:p>
        </p:txBody>
      </p:sp>
    </p:spTree>
    <p:extLst>
      <p:ext uri="{BB962C8B-B14F-4D97-AF65-F5344CB8AC3E}">
        <p14:creationId xmlns:p14="http://schemas.microsoft.com/office/powerpoint/2010/main" val="245061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819275" y="495300"/>
            <a:ext cx="3125788" cy="2344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xfrm>
            <a:off x="679768" y="3060441"/>
            <a:ext cx="5438140" cy="56253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charset="0"/>
              <a:buChar char="•"/>
            </a:pPr>
            <a:r>
              <a:rPr lang="en-US" dirty="0"/>
              <a:t>Bedding down the new initiatives</a:t>
            </a:r>
          </a:p>
          <a:p>
            <a:pPr marL="0" indent="0">
              <a:buFont typeface="Arial" charset="0"/>
              <a:buNone/>
            </a:pPr>
            <a:r>
              <a:rPr lang="en-US" dirty="0"/>
              <a:t>This is going</a:t>
            </a:r>
            <a:r>
              <a:rPr lang="en-US" baseline="0" dirty="0"/>
              <a:t> to be our challenge for the remainder of this year. Rolling out new services, </a:t>
            </a:r>
            <a:r>
              <a:rPr lang="en-US" dirty="0" smtClean="0"/>
              <a:t>in</a:t>
            </a:r>
            <a:r>
              <a:rPr lang="en-AU" dirty="0" smtClean="0"/>
              <a:t> </a:t>
            </a:r>
            <a:r>
              <a:rPr lang="en-US" dirty="0" smtClean="0"/>
              <a:t>many </a:t>
            </a:r>
            <a:r>
              <a:rPr lang="en-US" baseline="0" dirty="0"/>
              <a:t>instances with new staff. Working together as teams to deliver excellent services to our community. We will need to help each other in doing so.</a:t>
            </a:r>
            <a:endParaRPr lang="en-US" dirty="0"/>
          </a:p>
          <a:p>
            <a:pPr marL="285750" indent="-285750">
              <a:buFont typeface="Arial" charset="0"/>
              <a:buChar char="•"/>
            </a:pPr>
            <a:r>
              <a:rPr lang="en-US" dirty="0"/>
              <a:t>Increase of and integrate the new staff we recruit:</a:t>
            </a:r>
            <a:r>
              <a:rPr lang="en-US" baseline="0" dirty="0"/>
              <a:t> </a:t>
            </a:r>
            <a:r>
              <a:rPr lang="en-US" dirty="0"/>
              <a:t>Our HR and </a:t>
            </a:r>
            <a:r>
              <a:rPr lang="en-US" dirty="0" err="1"/>
              <a:t>Organisational</a:t>
            </a:r>
            <a:r>
              <a:rPr lang="en-US" dirty="0"/>
              <a:t> Development</a:t>
            </a:r>
            <a:r>
              <a:rPr lang="en-US" baseline="0" dirty="0"/>
              <a:t> and Training Unit </a:t>
            </a:r>
            <a:r>
              <a:rPr lang="en-US" dirty="0"/>
              <a:t>staff and systems </a:t>
            </a:r>
            <a:r>
              <a:rPr lang="en-US" baseline="0" dirty="0"/>
              <a:t>will help but all of us, especially our more experienced staff and managers will need to help</a:t>
            </a:r>
            <a:endParaRPr lang="en-US" dirty="0"/>
          </a:p>
          <a:p>
            <a:pPr marL="285750" indent="-285750">
              <a:buFont typeface="Arial" charset="0"/>
              <a:buChar char="•"/>
            </a:pPr>
            <a:r>
              <a:rPr lang="en-US" dirty="0"/>
              <a:t>Prepare for a sector requiring qualified staff:</a:t>
            </a:r>
            <a:r>
              <a:rPr lang="en-US" baseline="0" dirty="0"/>
              <a:t> </a:t>
            </a:r>
            <a:r>
              <a:rPr lang="en-US" dirty="0"/>
              <a:t>The Royal</a:t>
            </a:r>
            <a:r>
              <a:rPr lang="en-US" baseline="0" dirty="0"/>
              <a:t> Commission into Family Violence recommended the sector move towards employing only qualified staff. We support this objective however, we need to introduce it into our sector in a way that builds on the staffing we have including their levels of qualification, experience and cultural knowledge. This is a </a:t>
            </a:r>
            <a:r>
              <a:rPr lang="en-US" dirty="0" smtClean="0"/>
              <a:t>process</a:t>
            </a:r>
            <a:r>
              <a:rPr lang="en-AU" dirty="0" smtClean="0"/>
              <a:t> </a:t>
            </a:r>
            <a:r>
              <a:rPr lang="en-US" dirty="0" smtClean="0"/>
              <a:t>that </a:t>
            </a:r>
            <a:r>
              <a:rPr lang="en-US" baseline="0" dirty="0"/>
              <a:t>will be introduced gradually.</a:t>
            </a:r>
            <a:endParaRPr lang="en-US" dirty="0"/>
          </a:p>
          <a:p>
            <a:pPr marL="285750" indent="-285750">
              <a:buFont typeface="Arial" charset="0"/>
              <a:buChar char="•"/>
            </a:pPr>
            <a:r>
              <a:rPr lang="en-US" dirty="0"/>
              <a:t>Quality accreditation external audit: next year</a:t>
            </a:r>
            <a:r>
              <a:rPr lang="en-US" baseline="0" dirty="0"/>
              <a:t> is when we are independently audited against the DHHS Standards. We still have much work to do to be ready </a:t>
            </a:r>
            <a:r>
              <a:rPr lang="en-US" dirty="0"/>
              <a:t>for this </a:t>
            </a:r>
            <a:r>
              <a:rPr lang="en-US" baseline="0" dirty="0"/>
              <a:t>although I would say </a:t>
            </a:r>
            <a:r>
              <a:rPr lang="en-US" dirty="0"/>
              <a:t>that we are in </a:t>
            </a:r>
            <a:r>
              <a:rPr lang="en-US" baseline="0" dirty="0"/>
              <a:t>a better position than we were </a:t>
            </a:r>
            <a:r>
              <a:rPr lang="en-US" dirty="0"/>
              <a:t>at the </a:t>
            </a:r>
            <a:r>
              <a:rPr lang="en-US" baseline="0" dirty="0"/>
              <a:t>last audit. Credit for this goes to Connie and Diane </a:t>
            </a:r>
            <a:r>
              <a:rPr lang="en-US" dirty="0" err="1"/>
              <a:t>Kannemeyer</a:t>
            </a:r>
            <a:r>
              <a:rPr lang="en-US" baseline="0" dirty="0"/>
              <a:t> and our Quality Team</a:t>
            </a:r>
            <a:r>
              <a:rPr lang="en-US" dirty="0"/>
              <a:t> </a:t>
            </a:r>
          </a:p>
          <a:p>
            <a:pPr marL="285750" indent="-285750">
              <a:buFont typeface="Arial" charset="0"/>
              <a:buChar char="•"/>
            </a:pPr>
            <a:r>
              <a:rPr lang="en-US" dirty="0"/>
              <a:t>Further advances in treaty discussions:</a:t>
            </a:r>
            <a:r>
              <a:rPr lang="en-US" baseline="0" dirty="0"/>
              <a:t> These discussions will proceed </a:t>
            </a:r>
            <a:r>
              <a:rPr lang="en-US" dirty="0"/>
              <a:t>over the </a:t>
            </a:r>
            <a:r>
              <a:rPr lang="en-US" baseline="0" dirty="0"/>
              <a:t>next half of the year and beyond. We will as discussed earlier have a new player on the scene with the Treaty Commission and advocate</a:t>
            </a:r>
            <a:endParaRPr lang="en-US" dirty="0"/>
          </a:p>
          <a:p>
            <a:pPr marL="285750" indent="-285750">
              <a:buFont typeface="Arial" charset="0"/>
              <a:buChar char="•"/>
            </a:pPr>
            <a:r>
              <a:rPr lang="en-US" dirty="0"/>
              <a:t>40</a:t>
            </a:r>
            <a:r>
              <a:rPr lang="en-US" baseline="30000" dirty="0"/>
              <a:t>th</a:t>
            </a:r>
            <a:r>
              <a:rPr lang="en-US" dirty="0"/>
              <a:t> anniversary events: lastly,</a:t>
            </a:r>
            <a:r>
              <a:rPr lang="en-US" baseline="0" dirty="0"/>
              <a:t> and very importantly is our 40</a:t>
            </a:r>
            <a:r>
              <a:rPr lang="en-US" baseline="30000" dirty="0"/>
              <a:t>th</a:t>
            </a:r>
            <a:r>
              <a:rPr lang="en-US" baseline="0" dirty="0"/>
              <a:t> birthday which we have already been marking and celebrating. It is important to do this because getting to where we are has been a struggle for us as an </a:t>
            </a:r>
            <a:r>
              <a:rPr lang="en-US" baseline="0" dirty="0" err="1"/>
              <a:t>organisation</a:t>
            </a:r>
            <a:r>
              <a:rPr lang="en-US" baseline="0" dirty="0"/>
              <a:t> and as a community. We pay homage to all our people who contributed to getting us to this point</a:t>
            </a:r>
            <a:r>
              <a:rPr lang="en-US" dirty="0"/>
              <a:t>. </a:t>
            </a:r>
            <a:r>
              <a:rPr lang="en-US" baseline="0" dirty="0"/>
              <a:t>We should always remember that we have been given the responsibility to take this community asset forward as well as continuing to serve our community and our </a:t>
            </a:r>
            <a:r>
              <a:rPr lang="en-US" baseline="0" dirty="0" smtClean="0"/>
              <a:t>children</a:t>
            </a:r>
            <a:r>
              <a:rPr lang="en-AU" baseline="0" dirty="0" smtClean="0"/>
              <a:t>. </a:t>
            </a:r>
            <a:r>
              <a:rPr lang="en-AU" i="1" baseline="0" dirty="0" smtClean="0"/>
              <a:t>I really want all our regions to celebrate this anniversary.</a:t>
            </a:r>
          </a:p>
          <a:p>
            <a:pPr marL="285750" indent="-285750">
              <a:buFont typeface="Arial" charset="0"/>
              <a:buChar char="•"/>
            </a:pPr>
            <a:r>
              <a:rPr lang="en-AU" altLang="x-none" i="1" baseline="0" dirty="0" smtClean="0">
                <a:latin typeface="Arial" charset="0"/>
              </a:rPr>
              <a:t>Southern initiatives. There are a number of demo projects out there. Berry street note out contributions </a:t>
            </a:r>
            <a:endParaRPr lang="en-AU" altLang="x-none" dirty="0">
              <a:latin typeface="Arial"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000000"/>
                </a:solidFill>
                <a:latin typeface="Gill Sans" charset="0"/>
                <a:ea typeface="ヒラギノ角ゴ ProN W3" charset="-128"/>
                <a:sym typeface="Gill Sans" charset="0"/>
              </a:defRPr>
            </a:lvl1pPr>
            <a:lvl2pPr marL="37931725" indent="-37474525" eaLnBrk="0" hangingPunct="0">
              <a:defRPr sz="3000">
                <a:solidFill>
                  <a:srgbClr val="000000"/>
                </a:solidFill>
                <a:latin typeface="Gill Sans" charset="0"/>
                <a:ea typeface="ヒラギノ角ゴ ProN W3" charset="-128"/>
                <a:sym typeface="Gill Sans" charset="0"/>
              </a:defRPr>
            </a:lvl2pPr>
            <a:lvl3pPr eaLnBrk="0" hangingPunct="0">
              <a:defRPr sz="3000">
                <a:solidFill>
                  <a:srgbClr val="000000"/>
                </a:solidFill>
                <a:latin typeface="Gill Sans" charset="0"/>
                <a:ea typeface="ヒラギノ角ゴ ProN W3" charset="-128"/>
                <a:sym typeface="Gill Sans" charset="0"/>
              </a:defRPr>
            </a:lvl3pPr>
            <a:lvl4pPr eaLnBrk="0" hangingPunct="0">
              <a:defRPr sz="3000">
                <a:solidFill>
                  <a:srgbClr val="000000"/>
                </a:solidFill>
                <a:latin typeface="Gill Sans" charset="0"/>
                <a:ea typeface="ヒラギノ角ゴ ProN W3" charset="-128"/>
                <a:sym typeface="Gill Sans" charset="0"/>
              </a:defRPr>
            </a:lvl4pPr>
            <a:lvl5pPr eaLnBrk="0" hangingPunct="0">
              <a:defRPr sz="30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30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30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30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3000">
                <a:solidFill>
                  <a:srgbClr val="000000"/>
                </a:solidFill>
                <a:latin typeface="Gill Sans" charset="0"/>
                <a:ea typeface="ヒラギノ角ゴ ProN W3" charset="-128"/>
                <a:sym typeface="Gill Sans" charset="0"/>
              </a:defRPr>
            </a:lvl9pPr>
          </a:lstStyle>
          <a:p>
            <a:pPr eaLnBrk="1" hangingPunct="1"/>
            <a:fld id="{BC29FBFC-22BC-5B44-9D2E-73A1A2FD0596}" type="slidenum">
              <a:rPr lang="en-US" altLang="x-none" sz="1200"/>
              <a:pPr eaLnBrk="1" hangingPunct="1"/>
              <a:t>7</a:t>
            </a:fld>
            <a:endParaRPr lang="en-US" altLang="x-none" sz="1200"/>
          </a:p>
        </p:txBody>
      </p:sp>
    </p:spTree>
    <p:extLst>
      <p:ext uri="{BB962C8B-B14F-4D97-AF65-F5344CB8AC3E}">
        <p14:creationId xmlns:p14="http://schemas.microsoft.com/office/powerpoint/2010/main" val="133499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3573462" cy="2681288"/>
          </a:xfrm>
        </p:spPr>
      </p:sp>
      <p:sp>
        <p:nvSpPr>
          <p:cNvPr id="3" name="Notes Placeholder 2"/>
          <p:cNvSpPr>
            <a:spLocks noGrp="1"/>
          </p:cNvSpPr>
          <p:nvPr>
            <p:ph type="body" idx="1"/>
          </p:nvPr>
        </p:nvSpPr>
        <p:spPr>
          <a:xfrm>
            <a:off x="679768" y="4180115"/>
            <a:ext cx="5438140" cy="5310472"/>
          </a:xfrm>
        </p:spPr>
        <p:txBody>
          <a:bodyPr/>
          <a:lstStyle/>
          <a:p>
            <a:r>
              <a:rPr lang="en-US" baseline="0" dirty="0"/>
              <a:t>These photos give just three examples of reunification and one of our objectives of our work with children. While these situations may not be perfect families we know that this is better than the isolated, </a:t>
            </a:r>
            <a:r>
              <a:rPr lang="en-US" dirty="0"/>
              <a:t>disconnected and </a:t>
            </a:r>
            <a:r>
              <a:rPr lang="en-US" baseline="0" dirty="0"/>
              <a:t>confusing lives </a:t>
            </a:r>
            <a:r>
              <a:rPr lang="en-US" dirty="0"/>
              <a:t>many of </a:t>
            </a:r>
            <a:r>
              <a:rPr lang="en-US" baseline="0" dirty="0"/>
              <a:t>our children experience while in care</a:t>
            </a:r>
            <a:r>
              <a:rPr lang="en-US" baseline="0" dirty="0" smtClean="0"/>
              <a:t>.</a:t>
            </a:r>
            <a:r>
              <a:rPr lang="en-AU" i="1" baseline="0" dirty="0" smtClean="0"/>
              <a:t> 90% of children return to the families when they leave care</a:t>
            </a:r>
            <a:endParaRPr lang="en-US" baseline="0" dirty="0"/>
          </a:p>
          <a:p>
            <a:endParaRPr lang="en-US" baseline="0" dirty="0"/>
          </a:p>
          <a:p>
            <a:r>
              <a:rPr lang="en-US" dirty="0"/>
              <a:t>All the work we have been doing over the years and the new initiatives we are working towards implementing this year are designed to keep our children with their families and connected to their communities and culture to ensure they maintain their knowledge of their identity and culture.</a:t>
            </a:r>
          </a:p>
          <a:p>
            <a:endParaRPr lang="en-US" sz="1100" dirty="0"/>
          </a:p>
          <a:p>
            <a:r>
              <a:rPr lang="en-US" baseline="0" dirty="0"/>
              <a:t>I want to thank you all for your work so far this year</a:t>
            </a:r>
            <a:r>
              <a:rPr lang="en-US" dirty="0"/>
              <a:t>. </a:t>
            </a:r>
            <a:r>
              <a:rPr lang="en-US" baseline="0" dirty="0"/>
              <a:t>I urge you to continue to do your best for yourself and your clients.</a:t>
            </a:r>
            <a:r>
              <a:rPr lang="en-US" dirty="0"/>
              <a:t> </a:t>
            </a:r>
            <a:endParaRPr lang="en-AU" dirty="0" smtClean="0"/>
          </a:p>
          <a:p>
            <a:endParaRPr lang="en-AU" baseline="0" dirty="0" smtClean="0"/>
          </a:p>
          <a:p>
            <a:endParaRPr lang="en-US" baseline="0" dirty="0"/>
          </a:p>
        </p:txBody>
      </p:sp>
      <p:sp>
        <p:nvSpPr>
          <p:cNvPr id="4" name="Slide Number Placeholder 3"/>
          <p:cNvSpPr>
            <a:spLocks noGrp="1"/>
          </p:cNvSpPr>
          <p:nvPr>
            <p:ph type="sldNum" sz="quarter" idx="10"/>
          </p:nvPr>
        </p:nvSpPr>
        <p:spPr/>
        <p:txBody>
          <a:bodyPr/>
          <a:lstStyle/>
          <a:p>
            <a:fld id="{7C85AF95-D216-6C43-8BCE-E4E3E4554973}" type="slidenum">
              <a:rPr lang="en-US" smtClean="0"/>
              <a:pPr/>
              <a:t>8</a:t>
            </a:fld>
            <a:endParaRPr lang="en-US"/>
          </a:p>
        </p:txBody>
      </p:sp>
    </p:spTree>
    <p:extLst>
      <p:ext uri="{BB962C8B-B14F-4D97-AF65-F5344CB8AC3E}">
        <p14:creationId xmlns:p14="http://schemas.microsoft.com/office/powerpoint/2010/main" val="42897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F3C354-B40F-8644-A77D-BF4C44DCC9EE}" type="datetimeFigureOut">
              <a:rPr lang="en-US" smtClean="0"/>
              <a:t>10/17/2017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20D8354-8612-AC4D-AB05-B2EE7D201F7F}" type="slidenum">
              <a:rPr lang="en-US" smtClean="0"/>
              <a:t>‹#›</a:t>
            </a:fld>
            <a:endParaRPr lang="en-US"/>
          </a:p>
        </p:txBody>
      </p:sp>
    </p:spTree>
    <p:extLst>
      <p:ext uri="{BB962C8B-B14F-4D97-AF65-F5344CB8AC3E}">
        <p14:creationId xmlns:p14="http://schemas.microsoft.com/office/powerpoint/2010/main" val="162357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FA89109-1CD0-8248-BB44-FB605B1B20A6}" type="datetimeFigureOut">
              <a:rPr lang="en-US" smtClean="0"/>
              <a:pPr/>
              <a:t>10/17/2017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1ED6E90-5E4D-E440-A8F3-B702960BC1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0489" y="-576470"/>
            <a:ext cx="1961545" cy="1808923"/>
          </a:xfrm>
          <a:prstGeom prst="rect">
            <a:avLst/>
          </a:prstGeom>
        </p:spPr>
      </p:pic>
    </p:spTree>
    <p:extLst>
      <p:ext uri="{BB962C8B-B14F-4D97-AF65-F5344CB8AC3E}">
        <p14:creationId xmlns:p14="http://schemas.microsoft.com/office/powerpoint/2010/main" val="144879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vacca.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34" y="1122362"/>
            <a:ext cx="7783943" cy="5653601"/>
          </a:xfrm>
          <a:prstGeom prst="rect">
            <a:avLst/>
          </a:prstGeom>
        </p:spPr>
      </p:pic>
      <p:sp>
        <p:nvSpPr>
          <p:cNvPr id="2" name="Title 1"/>
          <p:cNvSpPr>
            <a:spLocks noGrp="1"/>
          </p:cNvSpPr>
          <p:nvPr>
            <p:ph type="ctrTitle"/>
          </p:nvPr>
        </p:nvSpPr>
        <p:spPr>
          <a:xfrm>
            <a:off x="1143000" y="1122362"/>
            <a:ext cx="6858000" cy="3691299"/>
          </a:xfrm>
        </p:spPr>
        <p:txBody>
          <a:bodyPr anchor="t"/>
          <a:lstStyle/>
          <a:p>
            <a:r>
              <a:rPr lang="en-US" b="1" dirty="0" smtClean="0">
                <a:latin typeface="Helvetica Neue Condensed Black" charset="0"/>
                <a:ea typeface="Helvetica Neue Condensed Black" charset="0"/>
                <a:cs typeface="Helvetica Neue Condensed Black" charset="0"/>
              </a:rPr>
              <a:t>Victorian Aboriginal Child Care Agency</a:t>
            </a:r>
            <a:br>
              <a:rPr lang="en-US" b="1" dirty="0" smtClean="0">
                <a:latin typeface="Helvetica Neue Condensed Black" charset="0"/>
                <a:ea typeface="Helvetica Neue Condensed Black" charset="0"/>
                <a:cs typeface="Helvetica Neue Condensed Black" charset="0"/>
              </a:rPr>
            </a:br>
            <a:r>
              <a:rPr lang="en-US" b="1" dirty="0">
                <a:latin typeface="Helvetica Neue Condensed Black" charset="0"/>
                <a:ea typeface="Helvetica Neue Condensed Black" charset="0"/>
                <a:cs typeface="Helvetica Neue Condensed Black" charset="0"/>
              </a:rPr>
              <a:t>(</a:t>
            </a:r>
            <a:r>
              <a:rPr lang="en-US" b="1" dirty="0" smtClean="0">
                <a:latin typeface="Helvetica Neue Condensed Black" charset="0"/>
                <a:ea typeface="Helvetica Neue Condensed Black" charset="0"/>
                <a:cs typeface="Helvetica Neue Condensed Black" charset="0"/>
              </a:rPr>
              <a:t>VACCA)</a:t>
            </a:r>
            <a:r>
              <a:rPr lang="en-US" b="1" dirty="0">
                <a:latin typeface="Helvetica Neue Condensed Black" charset="0"/>
                <a:ea typeface="Helvetica Neue Condensed Black" charset="0"/>
                <a:cs typeface="Helvetica Neue Condensed Black" charset="0"/>
              </a:rPr>
              <a:t/>
            </a:r>
            <a:br>
              <a:rPr lang="en-US" b="1" dirty="0">
                <a:latin typeface="Helvetica Neue Condensed Black" charset="0"/>
                <a:ea typeface="Helvetica Neue Condensed Black" charset="0"/>
                <a:cs typeface="Helvetica Neue Condensed Black" charset="0"/>
              </a:rPr>
            </a:br>
            <a:r>
              <a:rPr lang="en-US" b="1" dirty="0">
                <a:latin typeface="Helvetica Neue Condensed Black" charset="0"/>
                <a:ea typeface="Helvetica Neue Condensed Black" charset="0"/>
                <a:cs typeface="Helvetica Neue Condensed Black" charset="0"/>
              </a:rPr>
              <a:t/>
            </a:r>
            <a:br>
              <a:rPr lang="en-US" b="1" dirty="0">
                <a:latin typeface="Helvetica Neue Condensed Black" charset="0"/>
                <a:ea typeface="Helvetica Neue Condensed Black" charset="0"/>
                <a:cs typeface="Helvetica Neue Condensed Black" charset="0"/>
              </a:rPr>
            </a:br>
            <a:r>
              <a:rPr lang="en-US" sz="2800" b="1" dirty="0" smtClean="0">
                <a:latin typeface="Helvetica Neue Condensed Black" charset="0"/>
                <a:ea typeface="Helvetica Neue Condensed Black" charset="0"/>
                <a:cs typeface="Helvetica Neue Condensed Black" charset="0"/>
              </a:rPr>
              <a:t>Executive Director </a:t>
            </a:r>
            <a:r>
              <a:rPr lang="en-US" sz="2800" b="1" baseline="0" dirty="0" smtClean="0">
                <a:latin typeface="Helvetica Neue Condensed Black" charset="0"/>
                <a:ea typeface="Helvetica Neue Condensed Black" charset="0"/>
                <a:cs typeface="Helvetica Neue Condensed Black" charset="0"/>
              </a:rPr>
              <a:t> Presentation - </a:t>
            </a:r>
            <a:r>
              <a:rPr lang="en-AU" sz="2800" dirty="0"/>
              <a:t/>
            </a:r>
            <a:br>
              <a:rPr lang="en-AU" sz="2800" dirty="0"/>
            </a:br>
            <a:r>
              <a:rPr lang="en-AU" sz="2800" dirty="0"/>
              <a:t> </a:t>
            </a:r>
            <a:r>
              <a:rPr lang="en-AU" sz="2800" b="1" dirty="0"/>
              <a:t>Design Shop 3 </a:t>
            </a:r>
            <a:r>
              <a:rPr lang="en-AU" sz="2800" dirty="0"/>
              <a:t/>
            </a:r>
            <a:br>
              <a:rPr lang="en-AU" sz="2800" dirty="0"/>
            </a:br>
            <a:r>
              <a:rPr lang="en-AU" sz="2800" b="1" dirty="0"/>
              <a:t>Co-designing services funded under Priority 2 of the </a:t>
            </a:r>
            <a:r>
              <a:rPr lang="en-AU" sz="2800" dirty="0"/>
              <a:t/>
            </a:r>
            <a:br>
              <a:rPr lang="en-AU" sz="2800" dirty="0"/>
            </a:br>
            <a:r>
              <a:rPr lang="en-AU" sz="2800" b="1" dirty="0"/>
              <a:t>Third National Family Violence Action Plan </a:t>
            </a:r>
            <a:endParaRPr lang="en-US" sz="2800" b="1" dirty="0">
              <a:latin typeface="Helvetica Neue Condensed Black" charset="0"/>
              <a:ea typeface="Helvetica Neue Condensed Black" charset="0"/>
              <a:cs typeface="Helvetica Neue Condensed Black" charset="0"/>
            </a:endParaRPr>
          </a:p>
        </p:txBody>
      </p:sp>
      <p:sp>
        <p:nvSpPr>
          <p:cNvPr id="5" name="Subtitle 4"/>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49059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3025">
            <a:off x="-828676" y="-200024"/>
            <a:ext cx="6659879" cy="7374244"/>
          </a:xfrm>
          <a:prstGeom prst="rect">
            <a:avLst/>
          </a:prstGeom>
        </p:spPr>
      </p:pic>
      <p:sp>
        <p:nvSpPr>
          <p:cNvPr id="2" name="Title 1"/>
          <p:cNvSpPr>
            <a:spLocks noGrp="1"/>
          </p:cNvSpPr>
          <p:nvPr>
            <p:ph type="title"/>
          </p:nvPr>
        </p:nvSpPr>
        <p:spPr>
          <a:xfrm>
            <a:off x="638175" y="346076"/>
            <a:ext cx="7886700" cy="1325563"/>
          </a:xfrm>
        </p:spPr>
        <p:txBody>
          <a:bodyPr/>
          <a:lstStyle/>
          <a:p>
            <a:r>
              <a:rPr lang="en-AU" b="1" dirty="0" smtClean="0">
                <a:latin typeface="Helvetica Neue Condensed Black"/>
              </a:rPr>
              <a:t>Victorian Aboriginal Child Care Agency - VACCA</a:t>
            </a:r>
            <a:endParaRPr lang="en-AU" b="1" dirty="0">
              <a:latin typeface="Helvetica Neue Condensed Black"/>
            </a:endParaRPr>
          </a:p>
        </p:txBody>
      </p:sp>
      <p:sp>
        <p:nvSpPr>
          <p:cNvPr id="3" name="Content Placeholder 2"/>
          <p:cNvSpPr>
            <a:spLocks noGrp="1"/>
          </p:cNvSpPr>
          <p:nvPr>
            <p:ph idx="1"/>
          </p:nvPr>
        </p:nvSpPr>
        <p:spPr/>
        <p:txBody>
          <a:bodyPr/>
          <a:lstStyle/>
          <a:p>
            <a:pPr marL="0" indent="0">
              <a:buNone/>
            </a:pPr>
            <a:r>
              <a:rPr lang="en-AU" dirty="0"/>
              <a:t>VACCA is </a:t>
            </a:r>
            <a:r>
              <a:rPr lang="en-AU" sz="1600" dirty="0"/>
              <a:t>an Aboriginal community controlled organisation and was established in 1977.  It is the leading Aboriginal child and family welfare organisation in Victoria. </a:t>
            </a:r>
          </a:p>
          <a:p>
            <a:endParaRPr lang="en-AU" sz="1600" dirty="0"/>
          </a:p>
          <a:p>
            <a:pPr marL="0" indent="0">
              <a:buNone/>
            </a:pPr>
            <a:r>
              <a:rPr lang="en-AU" sz="1600" dirty="0"/>
              <a:t>VACCA provides Aboriginal children, families and communities with services premised on </a:t>
            </a:r>
            <a:r>
              <a:rPr lang="en-AU" sz="1600" b="1" dirty="0"/>
              <a:t>human rights</a:t>
            </a:r>
            <a:r>
              <a:rPr lang="en-AU" sz="1600" dirty="0"/>
              <a:t>, </a:t>
            </a:r>
            <a:r>
              <a:rPr lang="en-AU" sz="1600" b="1" dirty="0"/>
              <a:t>self-determination</a:t>
            </a:r>
            <a:r>
              <a:rPr lang="en-AU" sz="1600" dirty="0"/>
              <a:t>, </a:t>
            </a:r>
            <a:r>
              <a:rPr lang="en-AU" sz="1600" b="1" dirty="0"/>
              <a:t>cultural respect</a:t>
            </a:r>
            <a:r>
              <a:rPr lang="en-AU" sz="1600" dirty="0"/>
              <a:t> and </a:t>
            </a:r>
            <a:r>
              <a:rPr lang="en-AU" sz="1600" b="1" dirty="0"/>
              <a:t>safety</a:t>
            </a:r>
            <a:r>
              <a:rPr lang="en-AU" sz="1600" dirty="0"/>
              <a:t>. </a:t>
            </a:r>
          </a:p>
          <a:p>
            <a:endParaRPr lang="en-AU" sz="1600" dirty="0"/>
          </a:p>
          <a:p>
            <a:pPr marL="0" indent="0">
              <a:buNone/>
            </a:pPr>
            <a:r>
              <a:rPr lang="en-AU" sz="1600" b="1" dirty="0"/>
              <a:t>Vision:</a:t>
            </a:r>
            <a:r>
              <a:rPr lang="en-AU" sz="1600" dirty="0"/>
              <a:t> to ensure</a:t>
            </a:r>
            <a:r>
              <a:rPr lang="en-AU" sz="1600" b="1" dirty="0"/>
              <a:t> </a:t>
            </a:r>
            <a:r>
              <a:rPr lang="en-AU" sz="1600" dirty="0"/>
              <a:t>our children, young people, families and communities are thriving – culturally strong, empowered and safe. </a:t>
            </a:r>
          </a:p>
          <a:p>
            <a:pPr lvl="0"/>
            <a:endParaRPr lang="en-AU" sz="1600" dirty="0"/>
          </a:p>
          <a:p>
            <a:pPr marL="0" indent="0">
              <a:buNone/>
            </a:pPr>
            <a:r>
              <a:rPr lang="en-AU" sz="1600" b="1" dirty="0"/>
              <a:t>Purpose: </a:t>
            </a:r>
            <a:r>
              <a:rPr lang="en-AU" sz="1600" dirty="0"/>
              <a:t>to work towards the healing of the Aboriginal community through strengthening the safety, wellbeing and cultural connectedness of vulnerable community members, particularly children.</a:t>
            </a:r>
          </a:p>
          <a:p>
            <a:pPr marL="650230" indent="-650230"/>
            <a:endParaRPr lang="en-AU" sz="1600" dirty="0"/>
          </a:p>
          <a:p>
            <a:pPr marL="0" indent="0">
              <a:buNone/>
            </a:pPr>
            <a:r>
              <a:rPr lang="en-AU" sz="1600" dirty="0"/>
              <a:t>For more information see </a:t>
            </a:r>
            <a:r>
              <a:rPr lang="en-AU" sz="1600" u="sng" dirty="0">
                <a:hlinkClick r:id="rId3"/>
              </a:rPr>
              <a:t>www.vacca.org</a:t>
            </a:r>
            <a:r>
              <a:rPr lang="en-AU" sz="1600" dirty="0"/>
              <a:t> </a:t>
            </a:r>
          </a:p>
          <a:p>
            <a:pPr marL="0" indent="0">
              <a:buNone/>
            </a:pPr>
            <a:endParaRPr lang="en-AU" dirty="0"/>
          </a:p>
        </p:txBody>
      </p:sp>
    </p:spTree>
    <p:extLst>
      <p:ext uri="{BB962C8B-B14F-4D97-AF65-F5344CB8AC3E}">
        <p14:creationId xmlns:p14="http://schemas.microsoft.com/office/powerpoint/2010/main" val="263652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741" y="289968"/>
            <a:ext cx="6639618" cy="822960"/>
          </a:xfrm>
        </p:spPr>
        <p:txBody>
          <a:bodyPr/>
          <a:lstStyle/>
          <a:p>
            <a:r>
              <a:rPr lang="en-US" b="1" dirty="0" smtClean="0">
                <a:latin typeface="Helvetica Neue Condensed Black" charset="0"/>
                <a:ea typeface="Helvetica Neue Condensed Black" charset="0"/>
                <a:cs typeface="Helvetica Neue Condensed Black" charset="0"/>
              </a:rPr>
              <a:t>Celebrating 40 years</a:t>
            </a:r>
            <a:endParaRPr lang="en-US" b="1" dirty="0">
              <a:latin typeface="Helvetica Neue Condensed Black" charset="0"/>
              <a:ea typeface="Helvetica Neue Condensed Black" charset="0"/>
              <a:cs typeface="Helvetica Neue Condensed Black"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6670">
            <a:off x="708227" y="4566697"/>
            <a:ext cx="2797593" cy="192713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93288702"/>
              </p:ext>
            </p:extLst>
          </p:nvPr>
        </p:nvGraphicFramePr>
        <p:xfrm>
          <a:off x="444498" y="1316821"/>
          <a:ext cx="8153404" cy="6369995"/>
        </p:xfrm>
        <a:graphic>
          <a:graphicData uri="http://schemas.openxmlformats.org/drawingml/2006/table">
            <a:tbl>
              <a:tblPr firstRow="1" bandRow="1">
                <a:tableStyleId>{37CE84F3-28C3-443E-9E96-99CF82512B78}</a:tableStyleId>
              </a:tblPr>
              <a:tblGrid>
                <a:gridCol w="1793877"/>
                <a:gridCol w="1790700"/>
                <a:gridCol w="1914525"/>
                <a:gridCol w="2654302"/>
              </a:tblGrid>
              <a:tr h="348063">
                <a:tc gridSpan="4">
                  <a:txBody>
                    <a:bodyPr/>
                    <a:lstStyle/>
                    <a:p>
                      <a:pPr marL="0" marR="0" lvl="0" indent="0" algn="ctr" defTabSz="321457"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Growth since 1996</a:t>
                      </a:r>
                      <a:endParaRPr lang="en-US" sz="1800" b="1" i="0" dirty="0" smtClean="0">
                        <a:solidFill>
                          <a:schemeClr val="bg1"/>
                        </a:solidFill>
                        <a:latin typeface="Helvetica Neue"/>
                        <a:cs typeface="Helvetica Neue"/>
                      </a:endParaRPr>
                    </a:p>
                  </a:txBody>
                  <a:tcPr marL="69647" marR="69647" marT="34823" marB="34823"/>
                </a:tc>
                <a:tc hMerge="1">
                  <a:txBody>
                    <a:bodyPr/>
                    <a:lstStyle/>
                    <a:p>
                      <a:endParaRPr lang="en-AU" dirty="0"/>
                    </a:p>
                  </a:txBody>
                  <a:tcPr>
                    <a:solidFill>
                      <a:srgbClr val="FFFFFF"/>
                    </a:solidFill>
                  </a:tcPr>
                </a:tc>
                <a:tc hMerge="1">
                  <a:txBody>
                    <a:bodyPr/>
                    <a:lstStyle/>
                    <a:p>
                      <a:endParaRPr lang="en-AU" dirty="0"/>
                    </a:p>
                  </a:txBody>
                  <a:tcPr>
                    <a:solidFill>
                      <a:srgbClr val="FFFFFF"/>
                    </a:solidFill>
                  </a:tcPr>
                </a:tc>
                <a:tc hMerge="1">
                  <a:txBody>
                    <a:bodyPr/>
                    <a:lstStyle/>
                    <a:p>
                      <a:endParaRPr lang="en-AU" dirty="0"/>
                    </a:p>
                  </a:txBody>
                  <a:tcPr>
                    <a:solidFill>
                      <a:srgbClr val="FFFFFF"/>
                    </a:solidFill>
                  </a:tcPr>
                </a:tc>
              </a:tr>
              <a:tr h="250617">
                <a:tc>
                  <a:txBody>
                    <a:bodyPr/>
                    <a:lstStyle/>
                    <a:p>
                      <a:pPr algn="ctr"/>
                      <a:r>
                        <a:rPr lang="en-AU" sz="1200" b="1" dirty="0" smtClean="0">
                          <a:solidFill>
                            <a:srgbClr val="000000"/>
                          </a:solidFill>
                          <a:latin typeface="Helvetica Neue"/>
                          <a:cs typeface="Helvetica Neue"/>
                        </a:rPr>
                        <a:t>1996</a:t>
                      </a:r>
                      <a:endParaRPr lang="en-AU" sz="1200" b="1" i="0" dirty="0">
                        <a:solidFill>
                          <a:srgbClr val="000000"/>
                        </a:solidFill>
                        <a:latin typeface="Helvetica Neue"/>
                        <a:cs typeface="Helvetica Neue"/>
                      </a:endParaRPr>
                    </a:p>
                  </a:txBody>
                  <a:tcPr marL="69647" marR="69647" marT="34823" marB="34823"/>
                </a:tc>
                <a:tc>
                  <a:txBody>
                    <a:bodyPr/>
                    <a:lstStyle/>
                    <a:p>
                      <a:pPr algn="ctr"/>
                      <a:r>
                        <a:rPr lang="en-AU" sz="1200" b="1" dirty="0" smtClean="0">
                          <a:solidFill>
                            <a:srgbClr val="000000"/>
                          </a:solidFill>
                          <a:latin typeface="Helvetica Neue"/>
                          <a:cs typeface="Helvetica Neue"/>
                        </a:rPr>
                        <a:t>2003</a:t>
                      </a:r>
                      <a:endParaRPr lang="en-AU" sz="1200" b="1" i="0" dirty="0">
                        <a:solidFill>
                          <a:srgbClr val="000000"/>
                        </a:solidFill>
                        <a:latin typeface="Helvetica Neue"/>
                        <a:cs typeface="Helvetica Neue"/>
                      </a:endParaRPr>
                    </a:p>
                  </a:txBody>
                  <a:tcPr marL="69647" marR="69647" marT="34823" marB="34823"/>
                </a:tc>
                <a:tc>
                  <a:txBody>
                    <a:bodyPr/>
                    <a:lstStyle/>
                    <a:p>
                      <a:pPr algn="ctr"/>
                      <a:r>
                        <a:rPr lang="en-AU" sz="1200" b="1" dirty="0" smtClean="0">
                          <a:solidFill>
                            <a:srgbClr val="000000"/>
                          </a:solidFill>
                          <a:latin typeface="Helvetica Neue"/>
                          <a:cs typeface="Helvetica Neue"/>
                        </a:rPr>
                        <a:t>2010</a:t>
                      </a:r>
                      <a:endParaRPr lang="en-AU" sz="1200" b="1" i="0" dirty="0">
                        <a:solidFill>
                          <a:srgbClr val="000000"/>
                        </a:solidFill>
                        <a:latin typeface="Helvetica Neue"/>
                        <a:cs typeface="Helvetica Neue"/>
                      </a:endParaRPr>
                    </a:p>
                  </a:txBody>
                  <a:tcPr marL="69647" marR="69647" marT="34823" marB="34823"/>
                </a:tc>
                <a:tc>
                  <a:txBody>
                    <a:bodyPr/>
                    <a:lstStyle/>
                    <a:p>
                      <a:pPr algn="ctr"/>
                      <a:r>
                        <a:rPr lang="en-AU" sz="1200" b="1" dirty="0" smtClean="0">
                          <a:solidFill>
                            <a:srgbClr val="000000"/>
                          </a:solidFill>
                          <a:latin typeface="Helvetica Neue"/>
                          <a:cs typeface="Helvetica Neue"/>
                        </a:rPr>
                        <a:t>2017</a:t>
                      </a:r>
                      <a:endParaRPr lang="en-AU" sz="1200" b="1" i="0" dirty="0">
                        <a:solidFill>
                          <a:srgbClr val="000000"/>
                        </a:solidFill>
                        <a:latin typeface="Helvetica Neue"/>
                        <a:cs typeface="Helvetica Neue"/>
                      </a:endParaRPr>
                    </a:p>
                  </a:txBody>
                  <a:tcPr marL="69647" marR="69647" marT="34823" marB="34823"/>
                </a:tc>
              </a:tr>
              <a:tr h="3911800">
                <a:tc>
                  <a:txBody>
                    <a:bodyPr/>
                    <a:lstStyle/>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6 Programs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34 staff</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4 vehicles, two computers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CEO managed all staff</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Crisis mgt approach</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Serious financial mgt issues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Serious operational issues</a:t>
                      </a: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r>
                        <a:rPr lang="en-US" sz="1100" b="1" dirty="0" smtClean="0">
                          <a:solidFill>
                            <a:srgbClr val="000000"/>
                          </a:solidFill>
                          <a:latin typeface="Calibri" panose="020F0502020204030204" pitchFamily="34" charset="0"/>
                          <a:cs typeface="Helvetica Neue"/>
                        </a:rPr>
                        <a:t>Budget  $2m</a:t>
                      </a:r>
                    </a:p>
                  </a:txBody>
                  <a:tcPr marL="69647" marR="69647" marT="34823" marB="34823"/>
                </a:tc>
                <a:tc>
                  <a:txBody>
                    <a:bodyPr/>
                    <a:lstStyle/>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13 Programs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95 staff</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50 vehicles 94 computers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5 Program Managers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Period of significant growth, had trust of funders – preparedness to invest in VACCA.  </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A time of consolidation, reviewing structure and improving systems.</a:t>
                      </a: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r>
                        <a:rPr lang="en-US" sz="1100" b="1" dirty="0" smtClean="0">
                          <a:solidFill>
                            <a:srgbClr val="000000"/>
                          </a:solidFill>
                          <a:latin typeface="Calibri" panose="020F0502020204030204" pitchFamily="34" charset="0"/>
                          <a:cs typeface="Helvetica Neue"/>
                        </a:rPr>
                        <a:t>Budget $5m</a:t>
                      </a:r>
                    </a:p>
                    <a:p>
                      <a:endParaRPr lang="en-AU" sz="1100" dirty="0">
                        <a:solidFill>
                          <a:srgbClr val="000000"/>
                        </a:solidFill>
                        <a:latin typeface="Calibri" panose="020F0502020204030204" pitchFamily="34" charset="0"/>
                      </a:endParaRPr>
                    </a:p>
                  </a:txBody>
                  <a:tcPr marL="69647" marR="69647" marT="34823" marB="34823"/>
                </a:tc>
                <a:tc>
                  <a:txBody>
                    <a:bodyPr/>
                    <a:lstStyle/>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30</a:t>
                      </a:r>
                      <a:r>
                        <a:rPr lang="en-US" sz="1100" b="1" baseline="0" dirty="0" smtClean="0">
                          <a:solidFill>
                            <a:schemeClr val="tx1"/>
                          </a:solidFill>
                          <a:latin typeface="Calibri" panose="020F0502020204030204" pitchFamily="34" charset="0"/>
                          <a:cs typeface="Helvetica Neue"/>
                        </a:rPr>
                        <a:t> Programs</a:t>
                      </a:r>
                      <a:endParaRPr lang="en-US" sz="1100" b="1" dirty="0" smtClean="0">
                        <a:solidFill>
                          <a:schemeClr val="tx1"/>
                        </a:solidFill>
                        <a:latin typeface="Calibri" panose="020F0502020204030204" pitchFamily="34" charset="0"/>
                        <a:cs typeface="Helvetica Neue"/>
                      </a:endParaRP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160+ staff</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70 plus vehicles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Excess 160 computers</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Executive Mgt Group</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Leadership Group</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Corporate &amp; Finance Unit</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Research and Policy Unit</a:t>
                      </a:r>
                    </a:p>
                    <a:p>
                      <a:pPr marL="171450" lvl="0" indent="-171450">
                        <a:buFont typeface="Arial" panose="020B0604020202020204" pitchFamily="34" charset="0"/>
                        <a:buChar char="•"/>
                      </a:pPr>
                      <a:r>
                        <a:rPr lang="en-US" sz="1100" b="1" dirty="0" smtClean="0">
                          <a:solidFill>
                            <a:srgbClr val="000000"/>
                          </a:solidFill>
                          <a:latin typeface="Calibri" panose="020F0502020204030204" pitchFamily="34" charset="0"/>
                          <a:cs typeface="Helvetica Neue"/>
                        </a:rPr>
                        <a:t>New Programs, Projects and Initiatives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solidFill>
                            <a:srgbClr val="000000"/>
                          </a:solidFill>
                          <a:latin typeface="Calibri" panose="020F0502020204030204" pitchFamily="34" charset="0"/>
                          <a:cs typeface="Helvetica Neue"/>
                        </a:rPr>
                        <a:t>Quality – Registration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solidFill>
                            <a:srgbClr val="000000"/>
                          </a:solidFill>
                          <a:latin typeface="Calibri" panose="020F0502020204030204" pitchFamily="34" charset="0"/>
                          <a:cs typeface="Helvetica Neue"/>
                        </a:rPr>
                        <a:t>Family violence</a:t>
                      </a: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r>
                        <a:rPr lang="en-US" sz="1100" b="1" dirty="0" smtClean="0">
                          <a:solidFill>
                            <a:srgbClr val="000000"/>
                          </a:solidFill>
                          <a:latin typeface="Calibri" panose="020F0502020204030204" pitchFamily="34" charset="0"/>
                          <a:cs typeface="Helvetica Neue"/>
                        </a:rPr>
                        <a:t>Budget $11.6m</a:t>
                      </a:r>
                    </a:p>
                  </a:txBody>
                  <a:tcPr marL="69647" marR="69647" marT="34823" marB="34823"/>
                </a:tc>
                <a:tc>
                  <a:txBody>
                    <a:bodyPr/>
                    <a:lstStyle/>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45+ </a:t>
                      </a:r>
                      <a:r>
                        <a:rPr lang="en-US" sz="1100" b="1" dirty="0" smtClean="0">
                          <a:solidFill>
                            <a:schemeClr val="tx1"/>
                          </a:solidFill>
                          <a:latin typeface="Calibri" panose="020F0502020204030204" pitchFamily="34" charset="0"/>
                          <a:cs typeface="Helvetica Neue"/>
                        </a:rPr>
                        <a:t>Programs</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380</a:t>
                      </a:r>
                      <a:r>
                        <a:rPr lang="en-US" sz="1100" b="1" dirty="0" smtClean="0">
                          <a:solidFill>
                            <a:schemeClr val="tx1"/>
                          </a:solidFill>
                          <a:latin typeface="Calibri" panose="020F0502020204030204" pitchFamily="34" charset="0"/>
                          <a:cs typeface="Helvetica Neue"/>
                        </a:rPr>
                        <a:t>+ staff</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111 </a:t>
                      </a:r>
                      <a:r>
                        <a:rPr lang="en-US" sz="1100" b="1" dirty="0" smtClean="0">
                          <a:solidFill>
                            <a:schemeClr val="tx1"/>
                          </a:solidFill>
                          <a:latin typeface="Calibri" panose="020F0502020204030204" pitchFamily="34" charset="0"/>
                          <a:cs typeface="Helvetica Neue"/>
                        </a:rPr>
                        <a:t>vehicles</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Stronger </a:t>
                      </a:r>
                      <a:r>
                        <a:rPr lang="en-US" sz="1100" b="1" dirty="0" err="1" smtClean="0">
                          <a:solidFill>
                            <a:schemeClr val="tx1"/>
                          </a:solidFill>
                          <a:latin typeface="Calibri" panose="020F0502020204030204" pitchFamily="34" charset="0"/>
                          <a:cs typeface="Helvetica Neue"/>
                        </a:rPr>
                        <a:t>Mgt</a:t>
                      </a:r>
                      <a:r>
                        <a:rPr lang="en-US" sz="1100" b="1" dirty="0" smtClean="0">
                          <a:solidFill>
                            <a:schemeClr val="tx1"/>
                          </a:solidFill>
                          <a:latin typeface="Calibri" panose="020F0502020204030204" pitchFamily="34" charset="0"/>
                          <a:cs typeface="Helvetica Neue"/>
                        </a:rPr>
                        <a:t> infrastructure </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Stronger Corporate &amp; Client Services Infrastructure</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Focus on quality practice</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Investment in business systems</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Growth – Eastern, Southern,</a:t>
                      </a:r>
                      <a:r>
                        <a:rPr lang="en-US" sz="1100" b="1" baseline="0" dirty="0" smtClean="0">
                          <a:solidFill>
                            <a:schemeClr val="tx1"/>
                          </a:solidFill>
                          <a:latin typeface="Calibri" panose="020F0502020204030204" pitchFamily="34" charset="0"/>
                          <a:cs typeface="Helvetica Neue"/>
                        </a:rPr>
                        <a:t> Western, &amp; </a:t>
                      </a:r>
                      <a:r>
                        <a:rPr lang="en-US" sz="1100" b="1" baseline="0" dirty="0" err="1" smtClean="0">
                          <a:solidFill>
                            <a:schemeClr val="tx1"/>
                          </a:solidFill>
                          <a:latin typeface="Calibri" panose="020F0502020204030204" pitchFamily="34" charset="0"/>
                          <a:cs typeface="Helvetica Neue"/>
                        </a:rPr>
                        <a:t>Gippsland</a:t>
                      </a:r>
                      <a:r>
                        <a:rPr lang="en-US" sz="1100" b="1" baseline="0" dirty="0" smtClean="0">
                          <a:solidFill>
                            <a:schemeClr val="tx1"/>
                          </a:solidFill>
                          <a:latin typeface="Calibri" panose="020F0502020204030204" pitchFamily="34" charset="0"/>
                          <a:cs typeface="Helvetica Neue"/>
                        </a:rPr>
                        <a:t> </a:t>
                      </a:r>
                      <a:r>
                        <a:rPr lang="en-US" sz="1100" b="1" baseline="0" dirty="0" smtClean="0">
                          <a:solidFill>
                            <a:schemeClr val="tx1"/>
                          </a:solidFill>
                          <a:latin typeface="Calibri" panose="020F0502020204030204" pitchFamily="34" charset="0"/>
                          <a:cs typeface="Helvetica Neue"/>
                        </a:rPr>
                        <a:t>regions </a:t>
                      </a:r>
                      <a:r>
                        <a:rPr lang="en-US" sz="1100" b="1" baseline="0" dirty="0" err="1" smtClean="0">
                          <a:solidFill>
                            <a:schemeClr val="tx1"/>
                          </a:solidFill>
                          <a:latin typeface="Calibri" panose="020F0502020204030204" pitchFamily="34" charset="0"/>
                          <a:cs typeface="Helvetica Neue"/>
                        </a:rPr>
                        <a:t>incl</a:t>
                      </a:r>
                      <a:r>
                        <a:rPr lang="en-US" sz="1100" b="1" baseline="0" dirty="0" smtClean="0">
                          <a:solidFill>
                            <a:schemeClr val="tx1"/>
                          </a:solidFill>
                          <a:latin typeface="Calibri" panose="020F0502020204030204" pitchFamily="34" charset="0"/>
                          <a:cs typeface="Helvetica Neue"/>
                        </a:rPr>
                        <a:t> new focus on youth, justice, homelessness, health and </a:t>
                      </a:r>
                      <a:r>
                        <a:rPr lang="en-US" sz="1100" b="1" baseline="0" dirty="0" err="1" smtClean="0">
                          <a:solidFill>
                            <a:schemeClr val="tx1"/>
                          </a:solidFill>
                          <a:latin typeface="Calibri" panose="020F0502020204030204" pitchFamily="34" charset="0"/>
                          <a:cs typeface="Helvetica Neue"/>
                        </a:rPr>
                        <a:t>mens</a:t>
                      </a:r>
                      <a:r>
                        <a:rPr lang="en-US" sz="1100" b="1" baseline="0" dirty="0" smtClean="0">
                          <a:solidFill>
                            <a:schemeClr val="tx1"/>
                          </a:solidFill>
                          <a:latin typeface="Calibri" panose="020F0502020204030204" pitchFamily="34" charset="0"/>
                          <a:cs typeface="Helvetica Neue"/>
                        </a:rPr>
                        <a:t> programs  </a:t>
                      </a:r>
                      <a:endParaRPr lang="en-US" sz="1100" b="1" dirty="0" smtClean="0">
                        <a:solidFill>
                          <a:schemeClr val="tx1"/>
                        </a:solidFill>
                        <a:latin typeface="Calibri" panose="020F0502020204030204" pitchFamily="34" charset="0"/>
                        <a:cs typeface="Helvetica Neue"/>
                      </a:endParaRP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Guardianship</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Therapeutic service</a:t>
                      </a:r>
                      <a:r>
                        <a:rPr lang="en-US" sz="1100" b="1" baseline="0" dirty="0" smtClean="0">
                          <a:solidFill>
                            <a:schemeClr val="tx1"/>
                          </a:solidFill>
                          <a:latin typeface="Calibri" panose="020F0502020204030204" pitchFamily="34" charset="0"/>
                          <a:cs typeface="Helvetica Neue"/>
                        </a:rPr>
                        <a:t> delivery</a:t>
                      </a:r>
                      <a:endParaRPr lang="en-US" sz="1100" b="1" dirty="0" smtClean="0">
                        <a:solidFill>
                          <a:schemeClr val="tx1"/>
                        </a:solidFill>
                        <a:latin typeface="Calibri" panose="020F0502020204030204" pitchFamily="34" charset="0"/>
                        <a:cs typeface="Helvetica Neue"/>
                      </a:endParaRP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Kinship growth</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Transition</a:t>
                      </a:r>
                      <a:r>
                        <a:rPr lang="en-US" sz="1100" b="1" baseline="0" dirty="0" smtClean="0">
                          <a:solidFill>
                            <a:schemeClr val="tx1"/>
                          </a:solidFill>
                          <a:latin typeface="Calibri" panose="020F0502020204030204" pitchFamily="34" charset="0"/>
                          <a:cs typeface="Helvetica Neue"/>
                        </a:rPr>
                        <a:t>ing of Aboriginal children </a:t>
                      </a:r>
                      <a:endParaRPr lang="en-US" sz="1100" b="1" dirty="0" smtClean="0">
                        <a:solidFill>
                          <a:schemeClr val="tx1"/>
                        </a:solidFill>
                        <a:latin typeface="Calibri" panose="020F0502020204030204" pitchFamily="34" charset="0"/>
                        <a:cs typeface="Helvetica Neue"/>
                      </a:endParaRP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Workforce strategy</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Information Management</a:t>
                      </a:r>
                      <a:r>
                        <a:rPr lang="en-US" sz="1100" b="1" baseline="0" dirty="0" smtClean="0">
                          <a:solidFill>
                            <a:schemeClr val="tx1"/>
                          </a:solidFill>
                          <a:latin typeface="Calibri" panose="020F0502020204030204" pitchFamily="34" charset="0"/>
                          <a:cs typeface="Helvetica Neue"/>
                        </a:rPr>
                        <a:t> Strategy</a:t>
                      </a:r>
                    </a:p>
                    <a:p>
                      <a:pPr marL="171450" lvl="0" indent="-171450">
                        <a:buFont typeface="Arial" panose="020B0604020202020204" pitchFamily="34" charset="0"/>
                        <a:buChar char="•"/>
                      </a:pPr>
                      <a:r>
                        <a:rPr lang="en-US" sz="1100" b="1" baseline="0" dirty="0" smtClean="0">
                          <a:solidFill>
                            <a:schemeClr val="tx1"/>
                          </a:solidFill>
                          <a:latin typeface="Calibri" panose="020F0502020204030204" pitchFamily="34" charset="0"/>
                          <a:cs typeface="Helvetica Neue"/>
                        </a:rPr>
                        <a:t>Technology  Strategy</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Communications and Fundraising strategy</a:t>
                      </a:r>
                    </a:p>
                    <a:p>
                      <a:pPr marL="171450" lvl="0" indent="-171450">
                        <a:buFont typeface="Arial" panose="020B0604020202020204" pitchFamily="34" charset="0"/>
                        <a:buChar char="•"/>
                      </a:pPr>
                      <a:r>
                        <a:rPr lang="en-US" sz="1100" b="1" dirty="0" smtClean="0">
                          <a:solidFill>
                            <a:schemeClr val="tx1"/>
                          </a:solidFill>
                          <a:latin typeface="Calibri" panose="020F0502020204030204" pitchFamily="34" charset="0"/>
                          <a:cs typeface="Helvetica Neue"/>
                        </a:rPr>
                        <a:t>Investment evidence</a:t>
                      </a:r>
                      <a:r>
                        <a:rPr lang="en-US" sz="1100" b="1" baseline="0" dirty="0" smtClean="0">
                          <a:solidFill>
                            <a:schemeClr val="tx1"/>
                          </a:solidFill>
                          <a:latin typeface="Calibri" panose="020F0502020204030204" pitchFamily="34" charset="0"/>
                          <a:cs typeface="Helvetica Neue"/>
                        </a:rPr>
                        <a:t> based informed approaches</a:t>
                      </a:r>
                    </a:p>
                    <a:p>
                      <a:pPr marL="171450" lvl="0" indent="-171450">
                        <a:buFont typeface="Arial" panose="020B0604020202020204" pitchFamily="34" charset="0"/>
                        <a:buChar char="•"/>
                      </a:pPr>
                      <a:r>
                        <a:rPr lang="en-US" sz="1100" b="1" baseline="0" dirty="0" smtClean="0">
                          <a:solidFill>
                            <a:schemeClr val="tx1"/>
                          </a:solidFill>
                          <a:latin typeface="Calibri" panose="020F0502020204030204" pitchFamily="34" charset="0"/>
                          <a:cs typeface="Helvetica Neue"/>
                        </a:rPr>
                        <a:t>Increased cultural and community programs all sites</a:t>
                      </a:r>
                    </a:p>
                    <a:p>
                      <a:pPr marL="171450" lvl="0" indent="-171450">
                        <a:buFont typeface="Arial" panose="020B0604020202020204" pitchFamily="34" charset="0"/>
                        <a:buChar char="•"/>
                      </a:pPr>
                      <a:r>
                        <a:rPr lang="en-US" sz="1100" b="1" baseline="0" dirty="0" smtClean="0">
                          <a:solidFill>
                            <a:schemeClr val="tx1"/>
                          </a:solidFill>
                          <a:latin typeface="Calibri" panose="020F0502020204030204" pitchFamily="34" charset="0"/>
                          <a:cs typeface="Helvetica Neue"/>
                        </a:rPr>
                        <a:t>Increased investment </a:t>
                      </a:r>
                      <a:r>
                        <a:rPr lang="en-US" sz="1100" b="1" baseline="0" dirty="0" smtClean="0">
                          <a:solidFill>
                            <a:schemeClr val="tx1"/>
                          </a:solidFill>
                          <a:latin typeface="Calibri" panose="020F0502020204030204" pitchFamily="34" charset="0"/>
                          <a:cs typeface="Helvetica Neue"/>
                        </a:rPr>
                        <a:t>training and project </a:t>
                      </a:r>
                      <a:r>
                        <a:rPr lang="en-US" sz="1100" b="1" baseline="0" dirty="0" err="1" smtClean="0">
                          <a:solidFill>
                            <a:schemeClr val="tx1"/>
                          </a:solidFill>
                          <a:latin typeface="Calibri" panose="020F0502020204030204" pitchFamily="34" charset="0"/>
                          <a:cs typeface="Helvetica Neue"/>
                        </a:rPr>
                        <a:t>mgt</a:t>
                      </a:r>
                      <a:endParaRPr lang="en-US" sz="1100" b="1" baseline="0" dirty="0" smtClean="0">
                        <a:solidFill>
                          <a:schemeClr val="tx1"/>
                        </a:solidFill>
                        <a:latin typeface="Calibri" panose="020F0502020204030204" pitchFamily="34" charset="0"/>
                        <a:cs typeface="Helvetica Neue"/>
                      </a:endParaRPr>
                    </a:p>
                    <a:p>
                      <a:pPr marL="171450" lvl="0" indent="-171450">
                        <a:buFont typeface="Arial" panose="020B0604020202020204" pitchFamily="34" charset="0"/>
                        <a:buChar char="•"/>
                      </a:pPr>
                      <a:r>
                        <a:rPr lang="en-US" sz="1100" b="1" baseline="0" dirty="0" smtClean="0">
                          <a:solidFill>
                            <a:schemeClr val="tx1"/>
                          </a:solidFill>
                          <a:latin typeface="Calibri" panose="020F0502020204030204" pitchFamily="34" charset="0"/>
                          <a:cs typeface="Helvetica Neue"/>
                        </a:rPr>
                        <a:t>Benchmarking embedded as ongoing </a:t>
                      </a:r>
                      <a:r>
                        <a:rPr lang="en-US" sz="1100" b="1" baseline="0" dirty="0" smtClean="0">
                          <a:solidFill>
                            <a:schemeClr val="tx1"/>
                          </a:solidFill>
                          <a:latin typeface="Calibri" panose="020F0502020204030204" pitchFamily="34" charset="0"/>
                          <a:cs typeface="Helvetica Neue"/>
                        </a:rPr>
                        <a:t>approach</a:t>
                      </a:r>
                    </a:p>
                    <a:p>
                      <a:pPr marL="171450" lvl="0" indent="-171450">
                        <a:buFont typeface="Arial" panose="020B0604020202020204" pitchFamily="34" charset="0"/>
                        <a:buChar char="•"/>
                      </a:pPr>
                      <a:r>
                        <a:rPr lang="en-US" sz="1100" b="1" baseline="0" dirty="0" smtClean="0">
                          <a:solidFill>
                            <a:schemeClr val="tx1"/>
                          </a:solidFill>
                          <a:latin typeface="Calibri" panose="020F0502020204030204" pitchFamily="34" charset="0"/>
                          <a:cs typeface="Helvetica Neue"/>
                        </a:rPr>
                        <a:t>Increase focused on evidence informed programs </a:t>
                      </a:r>
                      <a:endParaRPr lang="en-US" sz="1100" b="1" dirty="0" smtClean="0">
                        <a:solidFill>
                          <a:schemeClr val="tx1"/>
                        </a:solidFill>
                        <a:latin typeface="Calibri" panose="020F0502020204030204" pitchFamily="34" charset="0"/>
                        <a:cs typeface="Helvetica Neue"/>
                      </a:endParaRPr>
                    </a:p>
                    <a:p>
                      <a:pPr lvl="0"/>
                      <a:endParaRPr lang="en-US" sz="1100" b="1" dirty="0" smtClean="0">
                        <a:solidFill>
                          <a:srgbClr val="000000"/>
                        </a:solidFill>
                        <a:latin typeface="Calibri" panose="020F0502020204030204" pitchFamily="34" charset="0"/>
                        <a:cs typeface="Helvetica Neue"/>
                      </a:endParaRPr>
                    </a:p>
                    <a:p>
                      <a:pPr lvl="0"/>
                      <a:r>
                        <a:rPr lang="en-US" sz="1100" b="1" dirty="0" smtClean="0">
                          <a:solidFill>
                            <a:srgbClr val="000000"/>
                          </a:solidFill>
                          <a:latin typeface="Calibri" panose="020F0502020204030204" pitchFamily="34" charset="0"/>
                          <a:cs typeface="Helvetica Neue"/>
                        </a:rPr>
                        <a:t>Budget $</a:t>
                      </a:r>
                      <a:r>
                        <a:rPr lang="en-US" sz="1100" b="1" dirty="0" smtClean="0">
                          <a:solidFill>
                            <a:srgbClr val="000000"/>
                          </a:solidFill>
                          <a:latin typeface="Calibri" panose="020F0502020204030204" pitchFamily="34" charset="0"/>
                          <a:cs typeface="Helvetica Neue"/>
                        </a:rPr>
                        <a:t>35m</a:t>
                      </a:r>
                      <a:r>
                        <a:rPr lang="en-US" sz="1100" b="1" baseline="0" dirty="0" smtClean="0">
                          <a:solidFill>
                            <a:srgbClr val="000000"/>
                          </a:solidFill>
                          <a:latin typeface="Calibri" panose="020F0502020204030204" pitchFamily="34" charset="0"/>
                          <a:cs typeface="Helvetica Neue"/>
                        </a:rPr>
                        <a:t> plus</a:t>
                      </a:r>
                      <a:endParaRPr lang="en-US" sz="1100" b="1" dirty="0" smtClean="0">
                        <a:solidFill>
                          <a:srgbClr val="000000"/>
                        </a:solidFill>
                        <a:latin typeface="Calibri" panose="020F0502020204030204" pitchFamily="34" charset="0"/>
                        <a:cs typeface="Helvetica Neue"/>
                      </a:endParaRPr>
                    </a:p>
                    <a:p>
                      <a:endParaRPr lang="en-AU" sz="1100" dirty="0">
                        <a:solidFill>
                          <a:srgbClr val="000000"/>
                        </a:solidFill>
                        <a:latin typeface="Calibri" panose="020F0502020204030204" pitchFamily="34" charset="0"/>
                      </a:endParaRPr>
                    </a:p>
                  </a:txBody>
                  <a:tcPr marL="69647" marR="69647" marT="34823" marB="34823"/>
                </a:tc>
              </a:tr>
            </a:tbl>
          </a:graphicData>
        </a:graphic>
      </p:graphicFrame>
    </p:spTree>
    <p:extLst>
      <p:ext uri="{BB962C8B-B14F-4D97-AF65-F5344CB8AC3E}">
        <p14:creationId xmlns:p14="http://schemas.microsoft.com/office/powerpoint/2010/main" val="188731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90" y="2177143"/>
            <a:ext cx="8401421" cy="5603748"/>
          </a:xfrm>
          <a:prstGeom prst="rect">
            <a:avLst/>
          </a:prstGeom>
        </p:spPr>
      </p:pic>
      <p:sp>
        <p:nvSpPr>
          <p:cNvPr id="4" name="TextBox 3"/>
          <p:cNvSpPr txBox="1"/>
          <p:nvPr/>
        </p:nvSpPr>
        <p:spPr>
          <a:xfrm>
            <a:off x="639271" y="784927"/>
            <a:ext cx="7315200" cy="1754326"/>
          </a:xfrm>
          <a:prstGeom prst="rect">
            <a:avLst/>
          </a:prstGeom>
          <a:noFill/>
        </p:spPr>
        <p:txBody>
          <a:bodyPr wrap="square" rtlCol="0">
            <a:spAutoFit/>
          </a:bodyPr>
          <a:lstStyle/>
          <a:p>
            <a:pPr algn="ctr"/>
            <a:r>
              <a:rPr lang="en-US" sz="3600" b="1" dirty="0" smtClean="0"/>
              <a:t>Building and sustaining growth: the importance of back of house innovation</a:t>
            </a:r>
            <a:endParaRPr lang="en-AU" sz="3600" b="1" dirty="0"/>
          </a:p>
        </p:txBody>
      </p:sp>
      <p:sp>
        <p:nvSpPr>
          <p:cNvPr id="5" name="TextBox 4"/>
          <p:cNvSpPr txBox="1"/>
          <p:nvPr/>
        </p:nvSpPr>
        <p:spPr>
          <a:xfrm>
            <a:off x="890124" y="2597542"/>
            <a:ext cx="7687434" cy="4247317"/>
          </a:xfrm>
          <a:prstGeom prst="rect">
            <a:avLst/>
          </a:prstGeom>
          <a:noFill/>
        </p:spPr>
        <p:txBody>
          <a:bodyPr wrap="square" rtlCol="0">
            <a:spAutoFit/>
          </a:bodyPr>
          <a:lstStyle/>
          <a:p>
            <a:pPr marL="285750" indent="-285750">
              <a:buFont typeface="Arial" panose="020B0604020202020204" pitchFamily="34" charset="0"/>
              <a:buChar char="•"/>
            </a:pPr>
            <a:r>
              <a:rPr lang="en-AU" dirty="0"/>
              <a:t>We undertook ‘benchmarking’ activities to review the cost and quality of five ‘back of house’ systems: </a:t>
            </a:r>
            <a:r>
              <a:rPr lang="en-AU" dirty="0">
                <a:cs typeface="Arial"/>
              </a:rPr>
              <a:t>HR, Finance, ICT, Payroll, Fleet</a:t>
            </a:r>
          </a:p>
          <a:p>
            <a:pPr marL="285750" indent="-285750">
              <a:buFont typeface="Arial" panose="020B0604020202020204" pitchFamily="34" charset="0"/>
              <a:buChar char="•"/>
            </a:pPr>
            <a:r>
              <a:rPr lang="en-AU" dirty="0">
                <a:cs typeface="Arial"/>
              </a:rPr>
              <a:t>We utilised benchmarking to review salaries</a:t>
            </a:r>
          </a:p>
          <a:p>
            <a:pPr marL="285750" indent="-285750">
              <a:buFont typeface="Arial" panose="020B0604020202020204" pitchFamily="34" charset="0"/>
              <a:buChar char="•"/>
            </a:pPr>
            <a:r>
              <a:rPr lang="en-AU" dirty="0">
                <a:cs typeface="Arial"/>
              </a:rPr>
              <a:t>We developed  5 year strategies for ICT, Information Management, Workforce, Infrastructure.</a:t>
            </a:r>
          </a:p>
          <a:p>
            <a:pPr marL="285750" indent="-285750">
              <a:buFont typeface="Arial" panose="020B0604020202020204" pitchFamily="34" charset="0"/>
              <a:buChar char="•"/>
            </a:pPr>
            <a:r>
              <a:rPr lang="en-AU" dirty="0">
                <a:cs typeface="Arial"/>
              </a:rPr>
              <a:t>We undertook three separate reviews to address growth and service delivery.  It resulted in three organisational restructures over the last 5 years.</a:t>
            </a:r>
          </a:p>
          <a:p>
            <a:pPr marL="285750" indent="-285750">
              <a:buFont typeface="Arial" panose="020B0604020202020204" pitchFamily="34" charset="0"/>
              <a:buChar char="•"/>
            </a:pPr>
            <a:r>
              <a:rPr lang="en-AU" dirty="0">
                <a:cs typeface="Arial"/>
              </a:rPr>
              <a:t>Invested in skilled Corporate managers to strengthen business processes and operations.</a:t>
            </a:r>
          </a:p>
          <a:p>
            <a:pPr marL="285750" indent="-285750">
              <a:buFont typeface="Arial" panose="020B0604020202020204" pitchFamily="34" charset="0"/>
              <a:buChar char="•"/>
            </a:pPr>
            <a:r>
              <a:rPr lang="en-AU" dirty="0">
                <a:cs typeface="Arial"/>
              </a:rPr>
              <a:t>Our ‘back of house’ focus resulted in VACCA being a final is the 2014 Indigenous Governance </a:t>
            </a:r>
            <a:r>
              <a:rPr lang="en-AU" dirty="0" smtClean="0">
                <a:cs typeface="Arial"/>
              </a:rPr>
              <a:t>Awards</a:t>
            </a:r>
          </a:p>
          <a:p>
            <a:pPr marL="285750" indent="-285750">
              <a:buFont typeface="Arial" panose="020B0604020202020204" pitchFamily="34" charset="0"/>
              <a:buChar char="•"/>
            </a:pPr>
            <a:r>
              <a:rPr lang="en-US" dirty="0" smtClean="0">
                <a:cs typeface="Arial"/>
              </a:rPr>
              <a:t>We have invested in CQI resources and project </a:t>
            </a:r>
            <a:r>
              <a:rPr lang="en-US" dirty="0" err="1" smtClean="0">
                <a:cs typeface="Arial"/>
              </a:rPr>
              <a:t>mgt</a:t>
            </a:r>
            <a:endParaRPr lang="en-AU" dirty="0">
              <a:cs typeface="Arial"/>
            </a:endParaRPr>
          </a:p>
          <a:p>
            <a:endParaRPr lang="en-AU" dirty="0">
              <a:cs typeface="Arial"/>
            </a:endParaRP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059041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45268027"/>
              </p:ext>
            </p:extLst>
          </p:nvPr>
        </p:nvGraphicFramePr>
        <p:xfrm>
          <a:off x="423863" y="1953949"/>
          <a:ext cx="8243887" cy="4411926"/>
        </p:xfrm>
        <a:graphic>
          <a:graphicData uri="http://schemas.openxmlformats.org/presentationml/2006/ole">
            <mc:AlternateContent xmlns:mc="http://schemas.openxmlformats.org/markup-compatibility/2006">
              <mc:Choice xmlns:v="urn:schemas-microsoft-com:vml" Requires="v">
                <p:oleObj spid="_x0000_s1031" name="Acrobat Document" r:id="rId3" imgW="11344233" imgH="8019810" progId="AcroExch.Document.DC">
                  <p:embed/>
                </p:oleObj>
              </mc:Choice>
              <mc:Fallback>
                <p:oleObj name="Acrobat Document" r:id="rId3" imgW="11344233" imgH="8019810" progId="AcroExch.Document.DC">
                  <p:embed/>
                  <p:pic>
                    <p:nvPicPr>
                      <p:cNvPr id="0" name=""/>
                      <p:cNvPicPr/>
                      <p:nvPr/>
                    </p:nvPicPr>
                    <p:blipFill>
                      <a:blip r:embed="rId4"/>
                      <a:stretch>
                        <a:fillRect/>
                      </a:stretch>
                    </p:blipFill>
                    <p:spPr>
                      <a:xfrm>
                        <a:off x="423863" y="1953949"/>
                        <a:ext cx="8243887" cy="4411926"/>
                      </a:xfrm>
                      <a:prstGeom prst="rect">
                        <a:avLst/>
                      </a:prstGeom>
                    </p:spPr>
                  </p:pic>
                </p:oleObj>
              </mc:Fallback>
            </mc:AlternateContent>
          </a:graphicData>
        </a:graphic>
      </p:graphicFrame>
    </p:spTree>
    <p:extLst>
      <p:ext uri="{BB962C8B-B14F-4D97-AF65-F5344CB8AC3E}">
        <p14:creationId xmlns:p14="http://schemas.microsoft.com/office/powerpoint/2010/main" val="408137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655189"/>
            <a:ext cx="6301066" cy="4202811"/>
          </a:xfrm>
          <a:prstGeom prst="rect">
            <a:avLst/>
          </a:prstGeom>
        </p:spPr>
      </p:pic>
      <p:sp>
        <p:nvSpPr>
          <p:cNvPr id="3" name="Content Placeholder 2"/>
          <p:cNvSpPr>
            <a:spLocks noGrp="1"/>
          </p:cNvSpPr>
          <p:nvPr>
            <p:ph idx="1"/>
          </p:nvPr>
        </p:nvSpPr>
        <p:spPr>
          <a:xfrm>
            <a:off x="285750" y="928688"/>
            <a:ext cx="8229600" cy="5800726"/>
          </a:xfrm>
        </p:spPr>
        <p:txBody>
          <a:bodyPr numCol="4"/>
          <a:lstStyle/>
          <a:p>
            <a:pPr marL="0" lvl="0" indent="0">
              <a:spcBef>
                <a:spcPts val="320"/>
              </a:spcBef>
              <a:spcAft>
                <a:spcPts val="0"/>
              </a:spcAft>
              <a:buClr>
                <a:srgbClr val="B1BA1E"/>
              </a:buClr>
              <a:buSzPts val="950"/>
              <a:buNone/>
              <a:tabLst>
                <a:tab pos="151765" algn="l"/>
              </a:tabLst>
            </a:pP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Early years</a:t>
            </a:r>
            <a:r>
              <a:rPr lang="en-US" sz="1200" b="1" spc="-5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support</a:t>
            </a:r>
          </a:p>
          <a:p>
            <a:pPr>
              <a:spcBef>
                <a:spcPts val="45"/>
              </a:spcBef>
              <a:buClr>
                <a:srgbClr val="B1BA1E"/>
              </a:buClr>
              <a:buSzPts val="950"/>
              <a:tabLst>
                <a:tab pos="39560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Playgroups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x 8 metro wide</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indent="0">
              <a:spcBef>
                <a:spcPts val="45"/>
              </a:spcBef>
              <a:buClr>
                <a:srgbClr val="B1BA1E"/>
              </a:buClr>
              <a:buSzPts val="950"/>
              <a:buNone/>
              <a:tabLst>
                <a:tab pos="395605" algn="l"/>
              </a:tabLst>
            </a:pPr>
            <a:endParaRPr lang="en-US"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indent="0">
              <a:spcBef>
                <a:spcPts val="45"/>
              </a:spcBef>
              <a:buClr>
                <a:srgbClr val="B1BA1E"/>
              </a:buClr>
              <a:buSzPts val="950"/>
              <a:buNone/>
              <a:tabLst>
                <a:tab pos="395605" algn="l"/>
              </a:tabLst>
            </a:pP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Child protection support </a:t>
            </a: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service</a:t>
            </a:r>
          </a:p>
          <a:p>
            <a:pPr>
              <a:spcBef>
                <a:spcPts val="45"/>
              </a:spcBef>
              <a:buClr>
                <a:srgbClr val="B1BA1E"/>
              </a:buClr>
              <a:buSzPts val="950"/>
              <a:tabLst>
                <a:tab pos="395605" algn="l"/>
              </a:tabLst>
            </a:pPr>
            <a:r>
              <a:rPr lang="en-US" sz="1200" dirty="0" err="1" smtClean="0">
                <a:solidFill>
                  <a:schemeClr val="accent1">
                    <a:lumMod val="50000"/>
                  </a:schemeClr>
                </a:solidFill>
                <a:latin typeface="Arial" panose="020B0604020202020204" pitchFamily="34" charset="0"/>
                <a:ea typeface="Arial" charset="0"/>
                <a:cs typeface="Arial" panose="020B0604020202020204" pitchFamily="34" charset="0"/>
              </a:rPr>
              <a:t>Lakidjeka</a:t>
            </a:r>
            <a:r>
              <a:rPr lang="en-US" sz="1200" spc="-40" dirty="0" smtClean="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ACSASS</a:t>
            </a: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Family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finding</a:t>
            </a: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Aboriginal Family Led</a:t>
            </a:r>
            <a:r>
              <a:rPr lang="en-US" sz="1200" spc="-8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Decision-Making</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endParaRPr lang="en-GB"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320"/>
              </a:spcBef>
              <a:spcAft>
                <a:spcPts val="0"/>
              </a:spcAft>
              <a:buClr>
                <a:srgbClr val="B1BA1E"/>
              </a:buClr>
              <a:buSzPts val="950"/>
              <a:buNone/>
              <a:tabLst>
                <a:tab pos="208915" algn="l"/>
                <a:tab pos="209550"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Adult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support</a:t>
            </a:r>
            <a:r>
              <a:rPr lang="en-US" sz="1200" b="1" spc="-9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b="1"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Homelessness Support</a:t>
            </a:r>
            <a:r>
              <a:rPr lang="en-US" sz="1200" spc="-8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Justice Support</a:t>
            </a:r>
            <a:r>
              <a:rPr lang="en-US" sz="1200" spc="-7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Drug and Alcohol Support</a:t>
            </a:r>
            <a:r>
              <a:rPr lang="en-US" sz="1200" spc="-10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Emergency</a:t>
            </a:r>
            <a:r>
              <a:rPr lang="en-US" sz="1200" spc="-3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Relief</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151765" algn="l"/>
              </a:tabLst>
            </a:pPr>
            <a:endParaRPr lang="en-US"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208915" algn="l"/>
                <a:tab pos="209550" algn="l"/>
              </a:tabLst>
            </a:pP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Adult Healing</a:t>
            </a:r>
            <a:r>
              <a:rPr lang="en-US" sz="1200" b="1" spc="-8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600" b="1"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Link-Up</a:t>
            </a:r>
            <a:r>
              <a:rPr lang="en-US" sz="1200" spc="-2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Victoria</a:t>
            </a:r>
            <a:endParaRPr lang="en-GB" sz="1600" dirty="0">
              <a:solidFill>
                <a:schemeClr val="accent1">
                  <a:lumMod val="50000"/>
                </a:schemeClr>
              </a:solidFill>
              <a:latin typeface="Arial" panose="020B0604020202020204" pitchFamily="34" charset="0"/>
              <a:ea typeface="Arial" charset="0"/>
              <a:cs typeface="Arial" panose="020B0604020202020204" pitchFamily="34" charset="0"/>
            </a:endParaRPr>
          </a:p>
          <a:p>
            <a:pPr marR="152400">
              <a:lnSpc>
                <a:spcPct val="103000"/>
              </a:lnSpc>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Royal Commission into Institutional Responses to Child Sexual Abuse</a:t>
            </a:r>
            <a:r>
              <a:rPr lang="en-US" sz="1200" spc="-7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Support Service</a:t>
            </a:r>
            <a:endParaRPr lang="en-GB" sz="16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5"/>
              </a:spcBef>
              <a:buClr>
                <a:srgbClr val="B1BA1E"/>
              </a:buClr>
              <a:buSzPts val="950"/>
              <a:tabLst>
                <a:tab pos="399415" algn="l"/>
                <a:tab pos="400050"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Koorie</a:t>
            </a:r>
            <a:r>
              <a:rPr lang="en-US" sz="1200" spc="-2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Connect </a:t>
            </a:r>
          </a:p>
          <a:p>
            <a:pPr marL="0" lvl="0" indent="0">
              <a:spcBef>
                <a:spcPts val="45"/>
              </a:spcBef>
              <a:spcAft>
                <a:spcPts val="0"/>
              </a:spcAft>
              <a:buClr>
                <a:srgbClr val="B1BA1E"/>
              </a:buClr>
              <a:buSzPts val="950"/>
              <a:buNone/>
              <a:tabLst>
                <a:tab pos="151765" algn="l"/>
              </a:tabLst>
            </a:pPr>
            <a:endParaRPr lang="en-US"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218440" algn="l"/>
                <a:tab pos="219075" algn="l"/>
              </a:tabLst>
            </a:pP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External</a:t>
            </a:r>
            <a:r>
              <a:rPr lang="en-US" sz="1200" b="1" spc="-3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Training</a:t>
            </a:r>
          </a:p>
          <a:p>
            <a:pPr>
              <a:spcBef>
                <a:spcPts val="45"/>
              </a:spcBef>
              <a:buClr>
                <a:srgbClr val="B1BA1E"/>
              </a:buClr>
              <a:buSzPts val="950"/>
              <a:tabLst>
                <a:tab pos="218440" algn="l"/>
                <a:tab pos="219075"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Nikara’s</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journey</a:t>
            </a:r>
          </a:p>
          <a:p>
            <a:pPr>
              <a:spcBef>
                <a:spcPts val="45"/>
              </a:spcBef>
              <a:buClr>
                <a:srgbClr val="B1BA1E"/>
              </a:buClr>
              <a:buSzPts val="950"/>
              <a:tabLst>
                <a:tab pos="218440" algn="l"/>
                <a:tab pos="2190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CSP state wide roll out</a:t>
            </a:r>
          </a:p>
          <a:p>
            <a:pPr>
              <a:spcBef>
                <a:spcPts val="45"/>
              </a:spcBef>
              <a:buClr>
                <a:srgbClr val="B1BA1E"/>
              </a:buClr>
              <a:buSzPts val="950"/>
              <a:tabLst>
                <a:tab pos="218440" algn="l"/>
                <a:tab pos="2190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Cultural competency</a:t>
            </a:r>
          </a:p>
          <a:p>
            <a:pPr>
              <a:spcBef>
                <a:spcPts val="45"/>
              </a:spcBef>
              <a:buClr>
                <a:srgbClr val="B1BA1E"/>
              </a:buClr>
              <a:buSzPts val="950"/>
              <a:tabLst>
                <a:tab pos="218440" algn="l"/>
                <a:tab pos="2190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Sector and DHHS training</a:t>
            </a:r>
          </a:p>
          <a:p>
            <a:pPr marL="0" lvl="0" indent="0">
              <a:spcBef>
                <a:spcPts val="45"/>
              </a:spcBef>
              <a:spcAft>
                <a:spcPts val="0"/>
              </a:spcAft>
              <a:buClr>
                <a:srgbClr val="B1BA1E"/>
              </a:buClr>
              <a:buSzPts val="950"/>
              <a:buNone/>
              <a:tabLst>
                <a:tab pos="151765" algn="l"/>
              </a:tabLst>
            </a:pPr>
            <a:endParaRPr lang="en-US"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151765" algn="l"/>
              </a:tabLst>
            </a:pPr>
            <a:endPar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151765" algn="l"/>
              </a:tabLst>
            </a:pPr>
            <a:endParaRPr lang="en-US" sz="1200" b="1" dirty="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151765" algn="l"/>
              </a:tabLst>
            </a:pPr>
            <a:endPar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151765"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Out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of home care, </a:t>
            </a:r>
            <a:endPar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spcAft>
                <a:spcPts val="0"/>
              </a:spcAft>
              <a:buClr>
                <a:srgbClr val="B1BA1E"/>
              </a:buClr>
              <a:buSzPts val="950"/>
              <a:buNone/>
              <a:tabLst>
                <a:tab pos="151765"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placement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&amp;</a:t>
            </a:r>
            <a:r>
              <a:rPr lang="en-US" sz="1200" b="1" spc="-13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support</a:t>
            </a:r>
          </a:p>
          <a:p>
            <a:pPr>
              <a:spcBef>
                <a:spcPts val="45"/>
              </a:spcBef>
              <a:buClr>
                <a:srgbClr val="B1BA1E"/>
              </a:buClr>
              <a:buSzPts val="950"/>
              <a:tabLst>
                <a:tab pos="39560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Kinship</a:t>
            </a:r>
            <a:r>
              <a:rPr lang="en-US" sz="1200" spc="-35" dirty="0" smtClean="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Care</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Extended Care (Home Based</a:t>
            </a:r>
            <a:r>
              <a:rPr lang="en-US" sz="1200" spc="-10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Care)</a:t>
            </a: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Permanent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Care</a:t>
            </a:r>
          </a:p>
          <a:p>
            <a:pPr>
              <a:spcBef>
                <a:spcPts val="45"/>
              </a:spcBef>
              <a:buClr>
                <a:srgbClr val="B1BA1E"/>
              </a:buClr>
              <a:buSzPts val="950"/>
              <a:tabLst>
                <a:tab pos="39560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Aboriginal Adolescent Community Placement House</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Therapeutic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Residential</a:t>
            </a:r>
            <a:r>
              <a:rPr lang="en-US" sz="1200" spc="-8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Care x 3 units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Lead</a:t>
            </a:r>
            <a:r>
              <a:rPr lang="en-US" sz="1200" spc="-3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Tennant</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Leaving</a:t>
            </a:r>
            <a:r>
              <a:rPr lang="en-US" sz="1200" spc="-3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Care</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CIRC Education</a:t>
            </a:r>
            <a:r>
              <a:rPr lang="en-US" sz="1200" spc="-3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Support</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Family</a:t>
            </a:r>
            <a:r>
              <a:rPr lang="en-US" sz="1200" spc="-3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Finding</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err="1" smtClean="0">
                <a:solidFill>
                  <a:schemeClr val="accent1">
                    <a:lumMod val="50000"/>
                  </a:schemeClr>
                </a:solidFill>
                <a:latin typeface="Arial" panose="020B0604020202020204" pitchFamily="34" charset="0"/>
                <a:ea typeface="Arial" charset="0"/>
                <a:cs typeface="Arial" panose="020B0604020202020204" pitchFamily="34" charset="0"/>
              </a:rPr>
              <a:t>Koorie</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 Cultural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Placement and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Support</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Foster Care Assessment and</a:t>
            </a:r>
            <a:r>
              <a:rPr lang="en-US" sz="1200" spc="-10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Recruitment</a:t>
            </a:r>
          </a:p>
          <a:p>
            <a:pPr>
              <a:spcBef>
                <a:spcPts val="45"/>
              </a:spcBef>
              <a:buClr>
                <a:srgbClr val="B1BA1E"/>
              </a:buClr>
              <a:buSzPts val="950"/>
              <a:tabLst>
                <a:tab pos="39560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Targeted Care </a:t>
            </a:r>
            <a:endParaRPr lang="en-US"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560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Aboriginal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Children’s Healing</a:t>
            </a:r>
            <a:r>
              <a:rPr lang="en-US" sz="1200" spc="-18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Team</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320"/>
              </a:spcBef>
              <a:buClr>
                <a:srgbClr val="B1BA1E"/>
              </a:buClr>
              <a:buSzPts val="950"/>
              <a:tabLst>
                <a:tab pos="205740" algn="l"/>
                <a:tab pos="206375"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Nugel</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(Aboriginal Guardianship - Section 18)</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320"/>
              </a:spcBef>
              <a:spcAft>
                <a:spcPts val="0"/>
              </a:spcAft>
              <a:buClr>
                <a:srgbClr val="B1BA1E"/>
              </a:buClr>
              <a:buSzPts val="950"/>
              <a:buNone/>
              <a:tabLst>
                <a:tab pos="205740" algn="l"/>
                <a:tab pos="206375" algn="l"/>
              </a:tabLst>
            </a:pPr>
            <a:endParaRPr lang="en-US"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320"/>
              </a:spcBef>
              <a:spcAft>
                <a:spcPts val="0"/>
              </a:spcAft>
              <a:buClr>
                <a:srgbClr val="B1BA1E"/>
              </a:buClr>
              <a:buSzPts val="950"/>
              <a:buNone/>
              <a:tabLst>
                <a:tab pos="205740" algn="l"/>
                <a:tab pos="206375"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Internal Business Services</a:t>
            </a:r>
          </a:p>
          <a:p>
            <a:pPr>
              <a:spcBef>
                <a:spcPts val="320"/>
              </a:spcBef>
              <a:buClr>
                <a:srgbClr val="B1BA1E"/>
              </a:buClr>
              <a:buSzPts val="950"/>
              <a:tabLst>
                <a:tab pos="205740" algn="l"/>
                <a:tab pos="20637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Continuous Quality Improvement</a:t>
            </a:r>
          </a:p>
          <a:p>
            <a:pPr>
              <a:spcBef>
                <a:spcPts val="320"/>
              </a:spcBef>
              <a:buClr>
                <a:srgbClr val="B1BA1E"/>
              </a:buClr>
              <a:buSzPts val="950"/>
              <a:tabLst>
                <a:tab pos="205740" algn="l"/>
                <a:tab pos="20637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Corporate Services (Finance, Payroll, HR, Asset management, ICT, </a:t>
            </a:r>
            <a:r>
              <a:rPr lang="en-US" sz="1200" dirty="0" err="1" smtClean="0">
                <a:solidFill>
                  <a:schemeClr val="accent1">
                    <a:lumMod val="50000"/>
                  </a:schemeClr>
                </a:solidFill>
                <a:latin typeface="Arial" panose="020B0604020202020204" pitchFamily="34" charset="0"/>
                <a:ea typeface="Arial" charset="0"/>
                <a:cs typeface="Arial" panose="020B0604020202020204" pitchFamily="34" charset="0"/>
              </a:rPr>
              <a:t>Organisational</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 Development)</a:t>
            </a:r>
          </a:p>
          <a:p>
            <a:pPr marL="0" lvl="0" indent="0">
              <a:spcBef>
                <a:spcPts val="320"/>
              </a:spcBef>
              <a:spcAft>
                <a:spcPts val="0"/>
              </a:spcAft>
              <a:buClr>
                <a:srgbClr val="B1BA1E"/>
              </a:buClr>
              <a:buSzPts val="950"/>
              <a:buNone/>
              <a:tabLst>
                <a:tab pos="205740" algn="l"/>
                <a:tab pos="206375" algn="l"/>
              </a:tabLst>
            </a:pPr>
            <a:endPar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320"/>
              </a:spcBef>
              <a:spcAft>
                <a:spcPts val="0"/>
              </a:spcAft>
              <a:buClr>
                <a:srgbClr val="B1BA1E"/>
              </a:buClr>
              <a:buSzPts val="950"/>
              <a:buNone/>
              <a:tabLst>
                <a:tab pos="205740" algn="l"/>
                <a:tab pos="206375"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Cultural Care &amp; Strengthening</a:t>
            </a:r>
            <a:r>
              <a:rPr lang="en-US" sz="1200" b="1" spc="-105" dirty="0" smtClean="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Programs</a:t>
            </a:r>
            <a:endParaRPr lang="en-GB" sz="1200" b="1"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171450" indent="-171450">
              <a:spcBef>
                <a:spcPts val="45"/>
              </a:spcBef>
              <a:buClr>
                <a:srgbClr val="B1BA1E"/>
              </a:buClr>
              <a:buSzPts val="950"/>
              <a:tabLst>
                <a:tab pos="398145" algn="l"/>
                <a:tab pos="398780" algn="l"/>
              </a:tabLst>
            </a:pPr>
            <a:r>
              <a:rPr lang="en-US" sz="1200" dirty="0" err="1" smtClean="0">
                <a:solidFill>
                  <a:schemeClr val="accent1">
                    <a:lumMod val="50000"/>
                  </a:schemeClr>
                </a:solidFill>
                <a:latin typeface="Arial" panose="020B0604020202020204" pitchFamily="34" charset="0"/>
                <a:ea typeface="Arial" charset="0"/>
                <a:cs typeface="Arial" panose="020B0604020202020204" pitchFamily="34" charset="0"/>
              </a:rPr>
              <a:t>Koorie</a:t>
            </a:r>
            <a:r>
              <a:rPr lang="en-US" sz="1200" spc="-25" dirty="0" smtClean="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FaCES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171450" indent="-171450">
              <a:spcBef>
                <a:spcPts val="45"/>
              </a:spcBef>
              <a:buClr>
                <a:srgbClr val="B1BA1E"/>
              </a:buClr>
              <a:buSzPts val="950"/>
              <a:tabLst>
                <a:tab pos="205740" algn="l"/>
                <a:tab pos="206375"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Koorie</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Youth</a:t>
            </a:r>
            <a:r>
              <a:rPr lang="en-US" sz="1200" spc="-5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Traineeships</a:t>
            </a:r>
          </a:p>
          <a:p>
            <a:pPr marL="171450" indent="-171450">
              <a:spcBef>
                <a:spcPts val="45"/>
              </a:spcBef>
              <a:buClr>
                <a:srgbClr val="B1BA1E"/>
              </a:buClr>
              <a:buSzPts val="950"/>
              <a:tabLst>
                <a:tab pos="205740" algn="l"/>
                <a:tab pos="2063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Cultural Support</a:t>
            </a:r>
            <a:r>
              <a:rPr lang="en-US" sz="1200" spc="-5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Planning</a:t>
            </a:r>
          </a:p>
          <a:p>
            <a:pPr marL="171450" indent="-171450">
              <a:spcBef>
                <a:spcPts val="45"/>
              </a:spcBef>
              <a:buClr>
                <a:srgbClr val="B1BA1E"/>
              </a:buClr>
              <a:buSzPts val="950"/>
              <a:tabLst>
                <a:tab pos="205740" algn="l"/>
                <a:tab pos="2063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Cultural Support and</a:t>
            </a:r>
            <a:r>
              <a:rPr lang="en-US" sz="1200" spc="-9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Development</a:t>
            </a:r>
          </a:p>
          <a:p>
            <a:pPr>
              <a:spcBef>
                <a:spcPts val="45"/>
              </a:spcBef>
              <a:buClr>
                <a:srgbClr val="B1BA1E"/>
              </a:buClr>
              <a:buSzPts val="950"/>
              <a:tabLst>
                <a:tab pos="205740" algn="l"/>
                <a:tab pos="2063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Possum skin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cloak</a:t>
            </a: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Cultural camps</a:t>
            </a: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Art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mentoring</a:t>
            </a:r>
          </a:p>
          <a:p>
            <a:pPr>
              <a:spcBef>
                <a:spcPts val="45"/>
              </a:spcBef>
              <a:buClr>
                <a:srgbClr val="B1BA1E"/>
              </a:buClr>
              <a:buSzPts val="950"/>
              <a:tabLst>
                <a:tab pos="399415" algn="l"/>
                <a:tab pos="400050" algn="l"/>
              </a:tabLst>
            </a:pPr>
            <a:r>
              <a:rPr lang="en-US" sz="1200" dirty="0" err="1" smtClean="0">
                <a:solidFill>
                  <a:schemeClr val="accent1">
                    <a:lumMod val="50000"/>
                  </a:schemeClr>
                </a:solidFill>
                <a:latin typeface="Arial" panose="020B0604020202020204" pitchFamily="34" charset="0"/>
                <a:ea typeface="Arial" charset="0"/>
                <a:cs typeface="Arial" panose="020B0604020202020204" pitchFamily="34" charset="0"/>
              </a:rPr>
              <a:t>Koorie</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 Kids Stay at School</a:t>
            </a:r>
          </a:p>
          <a:p>
            <a:pPr>
              <a:spcBef>
                <a:spcPts val="45"/>
              </a:spcBef>
              <a:buClr>
                <a:srgbClr val="B1BA1E"/>
              </a:buClr>
              <a:buSzPts val="950"/>
              <a:tabLst>
                <a:tab pos="399415" algn="l"/>
                <a:tab pos="400050"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Dad’s Group</a:t>
            </a:r>
          </a:p>
          <a:p>
            <a:pPr>
              <a:spcBef>
                <a:spcPts val="45"/>
              </a:spcBef>
              <a:buClr>
                <a:srgbClr val="B1BA1E"/>
              </a:buClr>
              <a:buSzPts val="950"/>
              <a:tabLst>
                <a:tab pos="399415" algn="l"/>
                <a:tab pos="400050"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Homework Club</a:t>
            </a:r>
            <a:endParaRPr lang="en-US"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indent="0">
              <a:spcBef>
                <a:spcPts val="45"/>
              </a:spcBef>
              <a:buClr>
                <a:srgbClr val="B1BA1E"/>
              </a:buClr>
              <a:buSzPts val="950"/>
              <a:buNone/>
              <a:tabLst>
                <a:tab pos="205740" algn="l"/>
                <a:tab pos="206375" algn="l"/>
              </a:tabLst>
            </a:pP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320"/>
              </a:spcBef>
              <a:spcAft>
                <a:spcPts val="0"/>
              </a:spcAft>
              <a:buClr>
                <a:srgbClr val="B1BA1E"/>
              </a:buClr>
              <a:buSzPts val="950"/>
              <a:buNone/>
              <a:tabLst>
                <a:tab pos="153035"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Family and Intensive support</a:t>
            </a:r>
            <a:r>
              <a:rPr lang="en-US" sz="1200" b="1" spc="-90" dirty="0" smtClean="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b="1"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Aboriginal Child</a:t>
            </a:r>
            <a:r>
              <a:rPr lang="en-US" sz="1200" spc="-6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FIRST</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Integrated Family</a:t>
            </a:r>
            <a:r>
              <a:rPr lang="en-US" sz="1200" spc="-9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Family Mental Health</a:t>
            </a:r>
            <a:r>
              <a:rPr lang="en-US" sz="1200" spc="-9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Support</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Wilke </a:t>
            </a: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Kwe</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(Family Restoration</a:t>
            </a:r>
            <a:r>
              <a:rPr lang="en-US" sz="1200" spc="-12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Program)</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Aboriginal Stronger</a:t>
            </a:r>
            <a:r>
              <a:rPr lang="en-US" sz="1200" spc="-8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Families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Family</a:t>
            </a:r>
            <a:r>
              <a:rPr lang="en-US" sz="1200" spc="-4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Restorations</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6875"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Aboriginal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Cradle to</a:t>
            </a:r>
            <a:r>
              <a:rPr lang="en-US" sz="1200" spc="-6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Kinder</a:t>
            </a:r>
          </a:p>
          <a:p>
            <a:pPr>
              <a:spcBef>
                <a:spcPts val="45"/>
              </a:spcBef>
              <a:buClr>
                <a:srgbClr val="B1BA1E"/>
              </a:buClr>
              <a:buSzPts val="950"/>
              <a:tabLst>
                <a:tab pos="396875"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Barreng</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err="1" smtClean="0">
                <a:solidFill>
                  <a:schemeClr val="accent1">
                    <a:lumMod val="50000"/>
                  </a:schemeClr>
                </a:solidFill>
                <a:latin typeface="Arial" panose="020B0604020202020204" pitchFamily="34" charset="0"/>
                <a:ea typeface="Arial" charset="0"/>
                <a:cs typeface="Arial" panose="020B0604020202020204" pitchFamily="34" charset="0"/>
              </a:rPr>
              <a:t>Moorop</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 (Youth Justice)</a:t>
            </a:r>
          </a:p>
          <a:p>
            <a:pPr>
              <a:spcBef>
                <a:spcPts val="45"/>
              </a:spcBef>
              <a:buClr>
                <a:srgbClr val="B1BA1E"/>
              </a:buClr>
              <a:buSzPts val="950"/>
              <a:tabLst>
                <a:tab pos="396875" algn="l"/>
              </a:tabLst>
            </a:pPr>
            <a:r>
              <a:rPr lang="en-AU" sz="1200" dirty="0" smtClean="0">
                <a:solidFill>
                  <a:srgbClr val="002060"/>
                </a:solidFill>
                <a:latin typeface="Arial" panose="020B0604020202020204" pitchFamily="34" charset="0"/>
                <a:cs typeface="Arial" panose="020B0604020202020204" pitchFamily="34" charset="0"/>
              </a:rPr>
              <a:t>Aboriginal </a:t>
            </a:r>
            <a:r>
              <a:rPr lang="en-AU" sz="1200" dirty="0">
                <a:solidFill>
                  <a:srgbClr val="002060"/>
                </a:solidFill>
                <a:latin typeface="Arial" panose="020B0604020202020204" pitchFamily="34" charset="0"/>
                <a:cs typeface="Arial" panose="020B0604020202020204" pitchFamily="34" charset="0"/>
              </a:rPr>
              <a:t>Ice - A&amp;D Care &amp; Recovery Worker </a:t>
            </a:r>
            <a:endParaRPr lang="en-AU" sz="1200" dirty="0" smtClean="0">
              <a:solidFill>
                <a:srgbClr val="002060"/>
              </a:solidFill>
              <a:latin typeface="Arial" panose="020B0604020202020204" pitchFamily="34" charset="0"/>
              <a:cs typeface="Arial" panose="020B0604020202020204" pitchFamily="34" charset="0"/>
            </a:endParaRPr>
          </a:p>
          <a:p>
            <a:pPr>
              <a:spcBef>
                <a:spcPts val="45"/>
              </a:spcBef>
              <a:buClr>
                <a:srgbClr val="B1BA1E"/>
              </a:buClr>
              <a:buSzPts val="950"/>
              <a:tabLst>
                <a:tab pos="396875" algn="l"/>
              </a:tabLst>
            </a:pPr>
            <a:r>
              <a:rPr lang="en-AU" sz="1200" dirty="0" smtClean="0">
                <a:solidFill>
                  <a:srgbClr val="002060"/>
                </a:solidFill>
                <a:latin typeface="Arial" panose="020B0604020202020204" pitchFamily="34" charset="0"/>
                <a:cs typeface="Arial" panose="020B0604020202020204" pitchFamily="34" charset="0"/>
              </a:rPr>
              <a:t>Kurnai </a:t>
            </a:r>
            <a:r>
              <a:rPr lang="en-AU" sz="1200" dirty="0">
                <a:solidFill>
                  <a:srgbClr val="002060"/>
                </a:solidFill>
                <a:latin typeface="Arial" panose="020B0604020202020204" pitchFamily="34" charset="0"/>
                <a:cs typeface="Arial" panose="020B0604020202020204" pitchFamily="34" charset="0"/>
              </a:rPr>
              <a:t>Youth Homelessness</a:t>
            </a:r>
            <a:endParaRPr lang="en-US" sz="1200" dirty="0">
              <a:solidFill>
                <a:srgbClr val="002060"/>
              </a:solidFill>
              <a:latin typeface="Arial" panose="020B0604020202020204" pitchFamily="34" charset="0"/>
              <a:ea typeface="Arial" charset="0"/>
              <a:cs typeface="Arial" panose="020B0604020202020204" pitchFamily="34" charset="0"/>
            </a:endParaRPr>
          </a:p>
          <a:p>
            <a:pPr marL="0" lvl="0" indent="0">
              <a:spcAft>
                <a:spcPts val="0"/>
              </a:spcAft>
              <a:buClr>
                <a:srgbClr val="B1BA1E"/>
              </a:buClr>
              <a:buSzPts val="950"/>
              <a:buNone/>
              <a:tabLst>
                <a:tab pos="207010" algn="l"/>
                <a:tab pos="207645" algn="l"/>
              </a:tabLst>
            </a:pPr>
            <a:endParaRPr lang="en-US"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Aft>
                <a:spcPts val="0"/>
              </a:spcAft>
              <a:buClr>
                <a:srgbClr val="B1BA1E"/>
              </a:buClr>
              <a:buSzPts val="950"/>
              <a:buNone/>
              <a:tabLst>
                <a:tab pos="207010" algn="l"/>
                <a:tab pos="207645" algn="l"/>
              </a:tabLst>
            </a:pPr>
            <a:endParaRPr lang="en-US"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Aft>
                <a:spcPts val="0"/>
              </a:spcAft>
              <a:buClr>
                <a:srgbClr val="B1BA1E"/>
              </a:buClr>
              <a:buSzPts val="950"/>
              <a:buNone/>
              <a:tabLst>
                <a:tab pos="207010" algn="l"/>
                <a:tab pos="207645" algn="l"/>
              </a:tabLst>
            </a:pPr>
            <a:endPar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Aft>
                <a:spcPts val="0"/>
              </a:spcAft>
              <a:buClr>
                <a:srgbClr val="B1BA1E"/>
              </a:buClr>
              <a:buSzPts val="950"/>
              <a:buNone/>
              <a:tabLst>
                <a:tab pos="207010" algn="l"/>
                <a:tab pos="207645"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Family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violence</a:t>
            </a:r>
            <a:r>
              <a:rPr lang="en-US" sz="1200" b="1" spc="-8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services</a:t>
            </a:r>
            <a:endParaRPr lang="en-GB" sz="1200" b="1"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Aboriginal Family</a:t>
            </a:r>
            <a:r>
              <a:rPr lang="en-US" sz="1200" spc="-6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Violence</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R="173355">
              <a:spcBef>
                <a:spcPts val="45"/>
              </a:spcBef>
              <a:buClr>
                <a:srgbClr val="B1BA1E"/>
              </a:buClr>
              <a:buSzPts val="950"/>
              <a:tabLst>
                <a:tab pos="399415" algn="l"/>
                <a:tab pos="400050"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Orana</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Gunyah</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Crisis Accommodation</a:t>
            </a:r>
            <a:r>
              <a:rPr lang="en-US" sz="1200" spc="-12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and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Support </a:t>
            </a:r>
          </a:p>
          <a:p>
            <a:pPr marR="173355">
              <a:spcBef>
                <a:spcPts val="45"/>
              </a:spcBef>
              <a:buClr>
                <a:srgbClr val="B1BA1E"/>
              </a:buClr>
              <a:buSzPts val="950"/>
              <a:tabLst>
                <a:tab pos="399415" algn="l"/>
                <a:tab pos="400050" algn="l"/>
              </a:tabLst>
            </a:pP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Family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Violence case </a:t>
            </a:r>
            <a:r>
              <a:rPr lang="en-US" sz="1200" dirty="0" smtClean="0">
                <a:solidFill>
                  <a:schemeClr val="accent1">
                    <a:lumMod val="50000"/>
                  </a:schemeClr>
                </a:solidFill>
                <a:latin typeface="Arial" panose="020B0604020202020204" pitchFamily="34" charset="0"/>
                <a:ea typeface="Arial" charset="0"/>
                <a:cs typeface="Arial" panose="020B0604020202020204" pitchFamily="34" charset="0"/>
              </a:rPr>
              <a:t>Management/</a:t>
            </a:r>
            <a:r>
              <a:rPr lang="en-US" sz="1200" spc="-5" dirty="0" smtClean="0">
                <a:solidFill>
                  <a:schemeClr val="accent1">
                    <a:lumMod val="50000"/>
                  </a:schemeClr>
                </a:solidFill>
                <a:latin typeface="Arial" panose="020B0604020202020204" pitchFamily="34" charset="0"/>
                <a:ea typeface="Arial" charset="0"/>
                <a:cs typeface="Arial" panose="020B0604020202020204" pitchFamily="34" charset="0"/>
              </a:rPr>
              <a:t>Outreach</a:t>
            </a:r>
          </a:p>
          <a:p>
            <a:pPr marR="173355">
              <a:spcBef>
                <a:spcPts val="45"/>
              </a:spcBef>
              <a:buClr>
                <a:srgbClr val="B1BA1E"/>
              </a:buClr>
              <a:buSzPts val="950"/>
              <a:tabLst>
                <a:tab pos="399415" algn="l"/>
                <a:tab pos="400050" algn="l"/>
              </a:tabLst>
            </a:pPr>
            <a:r>
              <a:rPr lang="en-US" sz="1200" spc="-5" dirty="0" smtClean="0">
                <a:solidFill>
                  <a:schemeClr val="accent1">
                    <a:lumMod val="50000"/>
                  </a:schemeClr>
                </a:solidFill>
                <a:latin typeface="Arial" panose="020B0604020202020204" pitchFamily="34" charset="0"/>
                <a:ea typeface="Arial" charset="0"/>
                <a:cs typeface="Arial" panose="020B0604020202020204" pitchFamily="34" charset="0"/>
              </a:rPr>
              <a:t>Family Violence Therapeutic Interventions</a:t>
            </a:r>
          </a:p>
          <a:p>
            <a:pPr marR="173355">
              <a:spcBef>
                <a:spcPts val="45"/>
              </a:spcBef>
              <a:buClr>
                <a:srgbClr val="B1BA1E"/>
              </a:buClr>
              <a:buSzPts val="950"/>
              <a:tabLst>
                <a:tab pos="399415" algn="l"/>
                <a:tab pos="400050" algn="l"/>
              </a:tabLst>
            </a:pPr>
            <a:r>
              <a:rPr lang="en-US" sz="1200" spc="-5" dirty="0" smtClean="0">
                <a:solidFill>
                  <a:schemeClr val="accent1">
                    <a:lumMod val="50000"/>
                  </a:schemeClr>
                </a:solidFill>
                <a:latin typeface="Arial" panose="020B0604020202020204" pitchFamily="34" charset="0"/>
                <a:ea typeface="Arial" charset="0"/>
                <a:cs typeface="Arial" panose="020B0604020202020204" pitchFamily="34" charset="0"/>
              </a:rPr>
              <a:t>Holistic Healing </a:t>
            </a:r>
            <a:endParaRPr lang="en-US" sz="1200" spc="-5" dirty="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45"/>
              </a:spcBef>
              <a:buClr>
                <a:srgbClr val="B1BA1E"/>
              </a:buClr>
              <a:buSzPts val="950"/>
              <a:buNone/>
              <a:tabLst>
                <a:tab pos="218440" algn="l"/>
                <a:tab pos="219075" algn="l"/>
              </a:tabLst>
            </a:pPr>
            <a:endParaRPr lang="en-US" sz="1200" dirty="0" smtClean="0">
              <a:solidFill>
                <a:schemeClr val="accent1">
                  <a:lumMod val="50000"/>
                </a:schemeClr>
              </a:solidFill>
              <a:latin typeface="Arial" panose="020B0604020202020204" pitchFamily="34" charset="0"/>
              <a:ea typeface="Arial" charset="0"/>
              <a:cs typeface="Arial" panose="020B0604020202020204" pitchFamily="34" charset="0"/>
            </a:endParaRPr>
          </a:p>
          <a:p>
            <a:pPr marL="0" lvl="0" indent="0">
              <a:spcBef>
                <a:spcPts val="320"/>
              </a:spcBef>
              <a:spcAft>
                <a:spcPts val="0"/>
              </a:spcAft>
              <a:buClr>
                <a:srgbClr val="B1BA1E"/>
              </a:buClr>
              <a:buSzPts val="950"/>
              <a:buNone/>
              <a:tabLst>
                <a:tab pos="208915" algn="l"/>
                <a:tab pos="209550" algn="l"/>
              </a:tabLst>
            </a:pPr>
            <a:r>
              <a:rPr lang="en-US" sz="1200" b="1" dirty="0" smtClean="0">
                <a:solidFill>
                  <a:schemeClr val="accent1">
                    <a:lumMod val="50000"/>
                  </a:schemeClr>
                </a:solidFill>
                <a:latin typeface="Arial" panose="020B0604020202020204" pitchFamily="34" charset="0"/>
                <a:ea typeface="Arial" charset="0"/>
                <a:cs typeface="Arial" panose="020B0604020202020204" pitchFamily="34" charset="0"/>
              </a:rPr>
              <a:t>Research</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 Policy &amp;</a:t>
            </a:r>
            <a:r>
              <a:rPr lang="en-US" sz="1200" b="1" spc="-11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b="1" dirty="0">
                <a:solidFill>
                  <a:schemeClr val="accent1">
                    <a:lumMod val="50000"/>
                  </a:schemeClr>
                </a:solidFill>
                <a:latin typeface="Arial" panose="020B0604020202020204" pitchFamily="34" charset="0"/>
                <a:ea typeface="Arial" charset="0"/>
                <a:cs typeface="Arial" panose="020B0604020202020204" pitchFamily="34" charset="0"/>
              </a:rPr>
              <a:t>Advocacy</a:t>
            </a:r>
            <a:endParaRPr lang="en-GB" sz="1200" b="1"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Research and</a:t>
            </a:r>
            <a:r>
              <a:rPr lang="en-US" sz="1200" spc="-75"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Development</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Social Policy and</a:t>
            </a:r>
            <a:r>
              <a:rPr lang="en-US" sz="1200" spc="-50" dirty="0">
                <a:solidFill>
                  <a:schemeClr val="accent1">
                    <a:lumMod val="50000"/>
                  </a:schemeClr>
                </a:solidFill>
                <a:latin typeface="Arial" panose="020B0604020202020204" pitchFamily="34" charset="0"/>
                <a:ea typeface="Arial" charset="0"/>
                <a:cs typeface="Arial" panose="020B0604020202020204" pitchFamily="34" charset="0"/>
              </a:rPr>
              <a:t> </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Advocacy</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a:spcBef>
                <a:spcPts val="45"/>
              </a:spcBef>
              <a:buClr>
                <a:srgbClr val="B1BA1E"/>
              </a:buClr>
              <a:buSzPts val="950"/>
              <a:tabLst>
                <a:tab pos="399415" algn="l"/>
                <a:tab pos="400050" algn="l"/>
              </a:tabLst>
            </a:pP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Koorie</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Youth Leadership</a:t>
            </a: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NAIDOC </a:t>
            </a:r>
            <a:r>
              <a:rPr lang="en-US" sz="1200" dirty="0" err="1">
                <a:solidFill>
                  <a:schemeClr val="accent1">
                    <a:lumMod val="50000"/>
                  </a:schemeClr>
                </a:solidFill>
                <a:latin typeface="Arial" panose="020B0604020202020204" pitchFamily="34" charset="0"/>
                <a:ea typeface="Arial" charset="0"/>
                <a:cs typeface="Arial" panose="020B0604020202020204" pitchFamily="34" charset="0"/>
              </a:rPr>
              <a:t>Childrens</a:t>
            </a:r>
            <a:r>
              <a:rPr lang="en-US" sz="1200" dirty="0">
                <a:solidFill>
                  <a:schemeClr val="accent1">
                    <a:lumMod val="50000"/>
                  </a:schemeClr>
                </a:solidFill>
                <a:latin typeface="Arial" panose="020B0604020202020204" pitchFamily="34" charset="0"/>
                <a:ea typeface="Arial" charset="0"/>
                <a:cs typeface="Arial" panose="020B0604020202020204" pitchFamily="34" charset="0"/>
              </a:rPr>
              <a:t> Day across all regions</a:t>
            </a: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Children’s Christmas across metro</a:t>
            </a:r>
          </a:p>
          <a:p>
            <a:pPr marL="171450" lvl="0" indent="-171450">
              <a:spcBef>
                <a:spcPts val="45"/>
              </a:spcBef>
              <a:buClr>
                <a:srgbClr val="B1BA1E"/>
              </a:buClr>
              <a:buSzPts val="950"/>
              <a:tabLst>
                <a:tab pos="218440" algn="l"/>
                <a:tab pos="219075" algn="l"/>
              </a:tabLst>
            </a:pP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indent="0">
              <a:spcBef>
                <a:spcPts val="45"/>
              </a:spcBef>
              <a:buClr>
                <a:srgbClr val="B1BA1E"/>
              </a:buClr>
              <a:buSzPts val="950"/>
              <a:buNone/>
              <a:tabLst>
                <a:tab pos="399415" algn="l"/>
                <a:tab pos="400050" algn="l"/>
              </a:tabLst>
            </a:pPr>
            <a:r>
              <a:rPr lang="en-US" sz="1400" b="1" dirty="0">
                <a:solidFill>
                  <a:schemeClr val="accent1">
                    <a:lumMod val="50000"/>
                  </a:schemeClr>
                </a:solidFill>
                <a:latin typeface="Arial" panose="020B0604020202020204" pitchFamily="34" charset="0"/>
                <a:ea typeface="Arial" charset="0"/>
                <a:cs typeface="Arial" panose="020B0604020202020204" pitchFamily="34" charset="0"/>
              </a:rPr>
              <a:t>Internal Training Unit</a:t>
            </a:r>
          </a:p>
          <a:p>
            <a:pPr>
              <a:spcBef>
                <a:spcPts val="45"/>
              </a:spcBef>
              <a:buClr>
                <a:srgbClr val="B1BA1E"/>
              </a:buClr>
              <a:buSzPts val="950"/>
              <a:tabLst>
                <a:tab pos="399415" algn="l"/>
                <a:tab pos="400050" algn="l"/>
              </a:tabLst>
            </a:pPr>
            <a:r>
              <a:rPr lang="en-US" sz="1200" dirty="0">
                <a:solidFill>
                  <a:schemeClr val="accent1">
                    <a:lumMod val="50000"/>
                  </a:schemeClr>
                </a:solidFill>
                <a:latin typeface="Arial" panose="020B0604020202020204" pitchFamily="34" charset="0"/>
                <a:ea typeface="Arial" charset="0"/>
                <a:cs typeface="Arial" panose="020B0604020202020204" pitchFamily="34" charset="0"/>
              </a:rPr>
              <a:t>All elements of casework in C&amp;F welfare</a:t>
            </a:r>
            <a:endParaRPr lang="en-GB" sz="1200" dirty="0">
              <a:solidFill>
                <a:schemeClr val="accent1">
                  <a:lumMod val="50000"/>
                </a:schemeClr>
              </a:solidFill>
              <a:latin typeface="Arial" panose="020B0604020202020204" pitchFamily="34" charset="0"/>
              <a:ea typeface="Arial" charset="0"/>
              <a:cs typeface="Arial" panose="020B0604020202020204" pitchFamily="34" charset="0"/>
            </a:endParaRPr>
          </a:p>
          <a:p>
            <a:pPr marL="0" indent="0">
              <a:buNone/>
            </a:pPr>
            <a:endParaRPr lang="en-AU" sz="1400" dirty="0"/>
          </a:p>
        </p:txBody>
      </p:sp>
      <p:sp>
        <p:nvSpPr>
          <p:cNvPr id="4" name="Title 6"/>
          <p:cNvSpPr>
            <a:spLocks noGrp="1"/>
          </p:cNvSpPr>
          <p:nvPr>
            <p:ph type="title"/>
          </p:nvPr>
        </p:nvSpPr>
        <p:spPr>
          <a:xfrm>
            <a:off x="628650" y="365127"/>
            <a:ext cx="7886700" cy="606424"/>
          </a:xfrm>
          <a:prstGeom prst="rect">
            <a:avLst/>
          </a:prstGeom>
        </p:spPr>
        <p:txBody>
          <a:bodyPr/>
          <a:lstStyle/>
          <a:p>
            <a:r>
              <a:rPr lang="en-US" sz="3600" b="1" dirty="0">
                <a:solidFill>
                  <a:schemeClr val="accent1">
                    <a:lumMod val="50000"/>
                  </a:schemeClr>
                </a:solidFill>
                <a:latin typeface="Arial" panose="020B0604020202020204" pitchFamily="34" charset="0"/>
                <a:ea typeface="Helvetica Neue Condensed Black" charset="0"/>
                <a:cs typeface="Arial" panose="020B0604020202020204" pitchFamily="34" charset="0"/>
              </a:rPr>
              <a:t>Our Programs and Services</a:t>
            </a:r>
          </a:p>
        </p:txBody>
      </p:sp>
    </p:spTree>
    <p:extLst>
      <p:ext uri="{BB962C8B-B14F-4D97-AF65-F5344CB8AC3E}">
        <p14:creationId xmlns:p14="http://schemas.microsoft.com/office/powerpoint/2010/main" val="331001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825625"/>
            <a:ext cx="2971664" cy="4455268"/>
          </a:xfrm>
          <a:prstGeom prst="rect">
            <a:avLst/>
          </a:prstGeom>
        </p:spPr>
      </p:pic>
      <p:sp>
        <p:nvSpPr>
          <p:cNvPr id="4" name="Content Placeholder 3"/>
          <p:cNvSpPr>
            <a:spLocks noGrp="1"/>
          </p:cNvSpPr>
          <p:nvPr>
            <p:ph idx="1"/>
          </p:nvPr>
        </p:nvSpPr>
        <p:spPr/>
        <p:txBody>
          <a:bodyPr/>
          <a:lstStyle/>
          <a:p>
            <a:endParaRPr lang="en-US"/>
          </a:p>
        </p:txBody>
      </p:sp>
      <p:sp>
        <p:nvSpPr>
          <p:cNvPr id="5" name="Title 1"/>
          <p:cNvSpPr txBox="1">
            <a:spLocks/>
          </p:cNvSpPr>
          <p:nvPr>
            <p:extLst>
              <p:ext uri="{D42A27DB-BD31-4B8C-83A1-F6EECF244321}">
                <p14:modId xmlns:p14="http://schemas.microsoft.com/office/powerpoint/2010/main" val="2604374198"/>
              </p:ext>
            </p:extLst>
          </p:nvPr>
        </p:nvSpPr>
        <p:spPr>
          <a:xfrm>
            <a:off x="628650" y="544471"/>
            <a:ext cx="6477544" cy="146049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does the next 6-12 months hold for us?</a:t>
            </a:r>
          </a:p>
        </p:txBody>
      </p:sp>
      <p:sp>
        <p:nvSpPr>
          <p:cNvPr id="7" name="Rectangle 6"/>
          <p:cNvSpPr/>
          <p:nvPr/>
        </p:nvSpPr>
        <p:spPr>
          <a:xfrm>
            <a:off x="4029075" y="2380615"/>
            <a:ext cx="4064045" cy="3693319"/>
          </a:xfrm>
          <a:prstGeom prst="rect">
            <a:avLst/>
          </a:prstGeom>
        </p:spPr>
        <p:txBody>
          <a:bodyPr wrap="square">
            <a:spAutoFit/>
          </a:bodyPr>
          <a:lstStyle/>
          <a:p>
            <a:pPr marL="285750" indent="-285750">
              <a:buFont typeface="Arial" charset="0"/>
              <a:buChar char="•"/>
            </a:pPr>
            <a:r>
              <a:rPr lang="en-US" dirty="0"/>
              <a:t>Bedding down the new initiatives</a:t>
            </a:r>
          </a:p>
          <a:p>
            <a:pPr marL="285750" indent="-285750">
              <a:buFont typeface="Arial" charset="0"/>
              <a:buChar char="•"/>
            </a:pPr>
            <a:r>
              <a:rPr lang="en-US" dirty="0" smtClean="0"/>
              <a:t>Preparing for evidence informed program models </a:t>
            </a:r>
          </a:p>
          <a:p>
            <a:pPr marL="285750" indent="-285750">
              <a:buFont typeface="Arial" charset="0"/>
              <a:buChar char="•"/>
            </a:pPr>
            <a:r>
              <a:rPr lang="en-US" dirty="0" smtClean="0"/>
              <a:t>Implementation of Outcomes and therapeutic healing frameworks</a:t>
            </a:r>
          </a:p>
          <a:p>
            <a:pPr marL="285750" indent="-285750">
              <a:buFont typeface="Arial" charset="0"/>
              <a:buChar char="•"/>
            </a:pPr>
            <a:r>
              <a:rPr lang="en-US" dirty="0" smtClean="0"/>
              <a:t>Targeting of research endeavors Prepare </a:t>
            </a:r>
            <a:r>
              <a:rPr lang="en-US" dirty="0"/>
              <a:t>for a sector requiring qualified </a:t>
            </a:r>
            <a:r>
              <a:rPr lang="en-US" dirty="0" smtClean="0"/>
              <a:t>staff</a:t>
            </a:r>
          </a:p>
          <a:p>
            <a:pPr marL="285750" indent="-285750">
              <a:buFont typeface="Arial" charset="0"/>
              <a:buChar char="•"/>
            </a:pPr>
            <a:r>
              <a:rPr lang="en-US" smtClean="0"/>
              <a:t>Further organizational </a:t>
            </a:r>
            <a:r>
              <a:rPr lang="en-US" dirty="0" smtClean="0"/>
              <a:t>restructure to cope with growth</a:t>
            </a:r>
            <a:endParaRPr lang="en-US" dirty="0"/>
          </a:p>
          <a:p>
            <a:pPr marL="285750" indent="-285750">
              <a:buFont typeface="Arial" charset="0"/>
              <a:buChar char="•"/>
            </a:pPr>
            <a:r>
              <a:rPr lang="en-US" dirty="0"/>
              <a:t>Quality accreditation external audit</a:t>
            </a:r>
          </a:p>
          <a:p>
            <a:pPr marL="285750" indent="-285750">
              <a:buFont typeface="Arial" charset="0"/>
              <a:buChar char="•"/>
            </a:pPr>
            <a:r>
              <a:rPr lang="en-US" dirty="0"/>
              <a:t>Further advances in treaty discussions </a:t>
            </a:r>
          </a:p>
          <a:p>
            <a:pPr marL="285750" indent="-285750">
              <a:buFont typeface="Arial" charset="0"/>
              <a:buChar char="•"/>
            </a:pPr>
            <a:r>
              <a:rPr lang="en-US" dirty="0"/>
              <a:t>40</a:t>
            </a:r>
            <a:r>
              <a:rPr lang="en-US" baseline="30000" dirty="0"/>
              <a:t>th</a:t>
            </a:r>
            <a:r>
              <a:rPr lang="en-US" dirty="0"/>
              <a:t> anniversary events</a:t>
            </a:r>
          </a:p>
        </p:txBody>
      </p:sp>
    </p:spTree>
    <p:extLst>
      <p:ext uri="{BB962C8B-B14F-4D97-AF65-F5344CB8AC3E}">
        <p14:creationId xmlns:p14="http://schemas.microsoft.com/office/powerpoint/2010/main" val="1965869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Title 5"/>
          <p:cNvSpPr>
            <a:spLocks noGrp="1"/>
          </p:cNvSpPr>
          <p:nvPr>
            <p:ph type="title"/>
          </p:nvPr>
        </p:nvSpPr>
        <p:spPr/>
        <p:txBody>
          <a:bodyPr/>
          <a:lstStyle/>
          <a:p>
            <a:r>
              <a:rPr lang="en-US" b="1" dirty="0" smtClean="0">
                <a:latin typeface="Helvetica Neue Condensed Black" charset="0"/>
                <a:ea typeface="Helvetica Neue Condensed Black" charset="0"/>
                <a:cs typeface="Helvetica Neue Condensed Black" charset="0"/>
              </a:rPr>
              <a:t>Conclusion</a:t>
            </a:r>
            <a:endParaRPr lang="en-US" b="1" dirty="0">
              <a:latin typeface="Helvetica Neue Condensed Black" charset="0"/>
              <a:ea typeface="Helvetica Neue Condensed Black" charset="0"/>
              <a:cs typeface="Helvetica Neue Condensed Black" charset="0"/>
            </a:endParaRPr>
          </a:p>
        </p:txBody>
      </p:sp>
      <p:pic>
        <p:nvPicPr>
          <p:cNvPr id="8" name="Picture 2" descr="C:\Users\Marie-roseh\AppData\Local\Microsoft\Windows\Temporary Internet Files\Content.Outlook\BOVQE6DP\HW JW IW with Kay and Peter Blake - 12 06 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364255"/>
            <a:ext cx="3106068" cy="26276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turn to Country Ruby-3.jpg"/>
          <p:cNvPicPr>
            <a:picLocks noChangeAspect="1"/>
          </p:cNvPicPr>
          <p:nvPr/>
        </p:nvPicPr>
        <p:blipFill>
          <a:blip r:embed="rId4"/>
          <a:stretch>
            <a:fillRect/>
          </a:stretch>
        </p:blipFill>
        <p:spPr>
          <a:xfrm>
            <a:off x="5190979" y="2217340"/>
            <a:ext cx="3476771" cy="2352251"/>
          </a:xfrm>
          <a:prstGeom prst="rect">
            <a:avLst/>
          </a:prstGeom>
        </p:spPr>
      </p:pic>
      <p:pic>
        <p:nvPicPr>
          <p:cNvPr id="10" name="Content Placeholder 5" descr="Lowana-26-2.jpg"/>
          <p:cNvPicPr>
            <a:picLocks noChangeAspect="1"/>
          </p:cNvPicPr>
          <p:nvPr/>
        </p:nvPicPr>
        <p:blipFill>
          <a:blip r:embed="rId5"/>
          <a:stretch>
            <a:fillRect/>
          </a:stretch>
        </p:blipFill>
        <p:spPr>
          <a:xfrm>
            <a:off x="1630841" y="3838310"/>
            <a:ext cx="4868767" cy="2836694"/>
          </a:xfrm>
          <a:prstGeom prst="rect">
            <a:avLst/>
          </a:prstGeom>
        </p:spPr>
      </p:pic>
    </p:spTree>
    <p:extLst>
      <p:ext uri="{BB962C8B-B14F-4D97-AF65-F5344CB8AC3E}">
        <p14:creationId xmlns:p14="http://schemas.microsoft.com/office/powerpoint/2010/main" val="562680998"/>
      </p:ext>
    </p:extLst>
  </p:cSld>
  <p:clrMapOvr>
    <a:masterClrMapping/>
  </p:clrMapOvr>
</p:sld>
</file>

<file path=ppt/theme/theme1.xml><?xml version="1.0" encoding="utf-8"?>
<a:theme xmlns:a="http://schemas.openxmlformats.org/drawingml/2006/main" name="Template - Art ">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WAN Adelaide 24-5-17_V1_MB" id="{3EB5FBC0-6126-5A47-B3E4-F2CBBA3A7A84}" vid="{F75A1637-9DCB-2B4F-9C8D-E9237FD8F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1954</Words>
  <Application>Microsoft Office PowerPoint</Application>
  <PresentationFormat>On-screen Show (4:3)</PresentationFormat>
  <Paragraphs>272</Paragraphs>
  <Slides>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Template - Art </vt:lpstr>
      <vt:lpstr>Acrobat Document</vt:lpstr>
      <vt:lpstr>Victorian Aboriginal Child Care Agency (VACCA)  Executive Director  Presentation -   Design Shop 3  Co-designing services funded under Priority 2 of the  Third National Family Violence Action Plan </vt:lpstr>
      <vt:lpstr>Victorian Aboriginal Child Care Agency - VACCA</vt:lpstr>
      <vt:lpstr>Celebrating 40 years</vt:lpstr>
      <vt:lpstr>PowerPoint Presentation</vt:lpstr>
      <vt:lpstr>PowerPoint Presentation</vt:lpstr>
      <vt:lpstr>Our Programs and Services</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Them Home: Securing the Rights of Our Children  CEO Presentation to VACCA Staff In-Service</dc:title>
  <dc:creator>Laurie Sevil</dc:creator>
  <cp:lastModifiedBy>Connie Salamone</cp:lastModifiedBy>
  <cp:revision>42</cp:revision>
  <dcterms:modified xsi:type="dcterms:W3CDTF">2017-10-17T10:12:14Z</dcterms:modified>
</cp:coreProperties>
</file>