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483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967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1450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9344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2418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6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5D2-8B34-5A47-8A08-5D3094DBB7B4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4EE6-F0C0-5042-94A0-627C911C9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2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0A45-F682-F047-8ADC-C29B046D4A4E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09CF-94D2-1446-ACEE-EB8CFA17E1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6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89D9-1A1B-BE47-9E0D-A3E914900B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8D3F-3D63-5444-AEDE-68966F8FFB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3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8807-04B2-164F-847A-2859111DB5B7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4894-DDF0-2748-8806-9B78484CF9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8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48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96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1450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1934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241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2901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338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3868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FA55-C94C-D742-B1AD-EFFADB1BF822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B030-C945-2240-8301-39D5457BC3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12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ED6-6FFD-644D-A6B1-17AC2F5F034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C68-0299-204A-9322-98E8CE0E2D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80"/>
            <a:ext cx="437687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80"/>
            <a:ext cx="437859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09C-6783-EE46-B6D2-7DDF8B2C53B1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EFB4-F2C4-5445-A83E-092F12460B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8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6E88-015C-2D48-A93F-B550DB6C464D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4CB-DD17-7D4A-9DA2-FCDB33E8D8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BC64-C6F7-C841-9CD3-3AD1DA3E0B9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B1C9-55D8-C74E-B2C6-503F9CDA63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9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3"/>
            <a:ext cx="3259006" cy="11620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6"/>
            <a:ext cx="3259006" cy="46910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2B06-8566-944A-8926-EF3BDDE9822C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6A51-7AF1-554A-87A3-F0E361D55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4"/>
            <a:ext cx="5943600" cy="5667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2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700"/>
            </a:lvl1pPr>
            <a:lvl2pPr marL="104836" indent="0">
              <a:buNone/>
              <a:defRPr sz="600"/>
            </a:lvl2pPr>
            <a:lvl3pPr marL="209672" indent="0">
              <a:buNone/>
              <a:defRPr sz="600"/>
            </a:lvl3pPr>
            <a:lvl4pPr marL="314508" indent="0">
              <a:buNone/>
              <a:defRPr sz="500"/>
            </a:lvl4pPr>
            <a:lvl5pPr marL="419344" indent="0">
              <a:buNone/>
              <a:defRPr sz="500"/>
            </a:lvl5pPr>
            <a:lvl6pPr marL="524180" indent="0">
              <a:buNone/>
              <a:defRPr sz="500"/>
            </a:lvl6pPr>
            <a:lvl7pPr marL="629016" indent="0">
              <a:buNone/>
              <a:defRPr sz="500"/>
            </a:lvl7pPr>
            <a:lvl8pPr marL="733852" indent="0">
              <a:buNone/>
              <a:defRPr sz="500"/>
            </a:lvl8pPr>
            <a:lvl9pPr marL="838688" indent="0">
              <a:buNone/>
              <a:defRPr sz="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E5AB-6ED0-7645-A43A-DA9AC7F22039}" type="datetimeFigureOut">
              <a:rPr lang="en-AU"/>
              <a:pPr>
                <a:defRPr/>
              </a:pPr>
              <a:t>3/7/17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05D1-4093-8946-A167-57F86797EA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71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5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3AE2A829-4571-2C40-925F-593ABB27E8C2}" type="datetimeFigureOut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3/7/17</a:t>
            </a:fld>
            <a:endParaRPr lang="en-AU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9"/>
            <a:ext cx="3136900" cy="365123"/>
          </a:xfrm>
          <a:prstGeom prst="rect">
            <a:avLst/>
          </a:prstGeom>
        </p:spPr>
        <p:txBody>
          <a:bodyPr vert="horz" lIns="20967" tIns="10484" rIns="20967" bIns="104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209672"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 algn="r"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12429223-3189-A747-8A27-D135581604FD}" type="slidenum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104836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6pPr>
      <a:lvl7pPr marL="209672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7pPr>
      <a:lvl8pPr marL="314508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8pPr>
      <a:lvl9pPr marL="419344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78627" indent="-786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70358" indent="-65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62090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66926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71762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76598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81434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86270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91106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83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967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1450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19344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8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2901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3385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3868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research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name: </a:t>
            </a:r>
            <a:r>
              <a:rPr lang="en-AU" sz="1800" b="1" dirty="0" err="1" smtClean="0">
                <a:solidFill>
                  <a:srgbClr val="000000"/>
                </a:solidFill>
                <a:latin typeface="Calibri" charset="0"/>
                <a:cs typeface="+mj-cs"/>
              </a:rPr>
              <a:t>Birrang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/</a:t>
            </a:r>
            <a:r>
              <a:rPr lang="en-AU" sz="1800" b="1" dirty="0" err="1" smtClean="0">
                <a:solidFill>
                  <a:srgbClr val="000000"/>
                </a:solidFill>
                <a:latin typeface="Calibri" charset="0"/>
                <a:cs typeface="+mj-cs"/>
              </a:rPr>
              <a:t>Maranguka</a:t>
            </a:r>
            <a:r>
              <a:rPr lang="en-AU" sz="18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 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(Workshop 14 June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0972" y="2300526"/>
            <a:ext cx="1052512" cy="2791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Staff Training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Local Service Mapping Data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Existing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Maranguka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Hub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SOS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Licensing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JR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FRS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TCEP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Need: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Ongoing responsive PD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Long term Venue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Accreditation MBG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80257" y="2300526"/>
            <a:ext cx="1460104" cy="2514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Psychologist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Case Management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Family Counsellors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Individual Counsellors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Children Trauma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Family Functioning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Referrals In / Out for 1. Employment 2. Financial 3. Housing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Life Skill Workshops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Recognition of Activity for attendance Corp, WDO, WFTD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Conflict Res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Mediation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Advocacy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6104" y="2285286"/>
            <a:ext cx="1458383" cy="1129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Increases in: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families/individual engagement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referral In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sessions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referrals out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exits/completions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No. of return clients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3916" y="2285286"/>
            <a:ext cx="1728391" cy="1406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Improved Family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Functioning </a:t>
            </a:r>
            <a:r>
              <a:rPr lang="en-AU" sz="900" kern="0" dirty="0" smtClean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(suggest this may be ambitious to achieve in the first two years)</a:t>
            </a:r>
            <a:endParaRPr lang="en-AU" sz="900" kern="0" dirty="0" smtClean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Improved Engagement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Individual/Families: better understanding of FV, Trauma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Improved Parenting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Increased Responsibility taken by adults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00747" y="2280206"/>
            <a:ext cx="1878012" cy="2791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Reduction in substance abuse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Reduction in involvement in Justice System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 in: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Health families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Employment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Skills &amp; Capacity Build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Housing stability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Reduction in removal of children &amp; restoration of children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Service Sector: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Develop partnerships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Understand community needs/gaps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Become a lead provider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Increased connectedness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59422" y="2285286"/>
            <a:ext cx="1480741" cy="2514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Reduction/cessation of family violence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Youth reengaged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Economic inclusion of Aboriginal Families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Changes in attitude toward FV (wider cultural change) – address </a:t>
            </a:r>
            <a:r>
              <a:rPr lang="en-AU" sz="900" kern="0" dirty="0" err="1" smtClean="0">
                <a:latin typeface="Arial"/>
                <a:ea typeface="ＭＳ Ｐゴシック" charset="0"/>
                <a:cs typeface="Arial"/>
              </a:rPr>
              <a:t>Mytoo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Improvement in wellbeing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Responsive </a:t>
            </a:r>
            <a:r>
              <a:rPr lang="en-AU" sz="900" kern="0" smtClean="0">
                <a:latin typeface="Arial"/>
                <a:ea typeface="ＭＳ Ｐゴシック" charset="0"/>
                <a:cs typeface="Arial"/>
              </a:rPr>
              <a:t>service sector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Community Free of violence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smtClean="0">
                <a:solidFill>
                  <a:srgbClr val="000000"/>
                </a:solidFill>
                <a:latin typeface="Calibri" charset="0"/>
                <a:cs typeface="+mj-cs"/>
              </a:rPr>
              <a:t>Time:</a:t>
            </a:r>
            <a:endParaRPr lang="en-AU" sz="9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836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95300" y="400366"/>
            <a:ext cx="4375150" cy="5725799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CURRENT SITUATION:</a:t>
            </a:r>
            <a:endParaRPr lang="en-AU" sz="1200" dirty="0"/>
          </a:p>
          <a:p>
            <a:pPr lvl="0"/>
            <a:r>
              <a:rPr lang="en-US" sz="1200" dirty="0"/>
              <a:t>High rates of Family Violence (FV) – 10 years on radar</a:t>
            </a:r>
            <a:endParaRPr lang="en-AU" sz="1200" dirty="0"/>
          </a:p>
          <a:p>
            <a:pPr lvl="0"/>
            <a:r>
              <a:rPr lang="en-US" sz="1200" dirty="0"/>
              <a:t>Disengaged Youth</a:t>
            </a:r>
            <a:endParaRPr lang="en-AU" sz="1200" dirty="0"/>
          </a:p>
          <a:p>
            <a:pPr lvl="0"/>
            <a:r>
              <a:rPr lang="en-US" sz="1200" dirty="0"/>
              <a:t>Children removed from Family/Community</a:t>
            </a:r>
            <a:endParaRPr lang="en-AU" sz="1200" dirty="0"/>
          </a:p>
          <a:p>
            <a:pPr lvl="0"/>
            <a:r>
              <a:rPr lang="en-US" sz="1200" dirty="0"/>
              <a:t>Breakdown of the Family unit</a:t>
            </a:r>
            <a:endParaRPr lang="en-AU" sz="1200" dirty="0"/>
          </a:p>
          <a:p>
            <a:pPr lvl="0"/>
            <a:r>
              <a:rPr lang="en-US" sz="1200" dirty="0"/>
              <a:t>Over representation of Youth/Adults In Justice System</a:t>
            </a:r>
            <a:endParaRPr lang="en-AU" sz="1200" dirty="0"/>
          </a:p>
          <a:p>
            <a:pPr lvl="0"/>
            <a:r>
              <a:rPr lang="en-US" sz="1200" dirty="0"/>
              <a:t>Wellbeing of Individual Family</a:t>
            </a:r>
            <a:endParaRPr lang="en-AU" sz="1200" dirty="0"/>
          </a:p>
          <a:p>
            <a:pPr lvl="0"/>
            <a:r>
              <a:rPr lang="en-US" sz="1200" dirty="0"/>
              <a:t>Stigma</a:t>
            </a:r>
            <a:endParaRPr lang="en-AU" sz="1200" dirty="0"/>
          </a:p>
          <a:p>
            <a:pPr lvl="0"/>
            <a:r>
              <a:rPr lang="en-US" sz="1200" dirty="0"/>
              <a:t>Compounds Issues – Housing, Education, Health, Training</a:t>
            </a:r>
            <a:endParaRPr lang="en-AU" sz="1200" dirty="0"/>
          </a:p>
          <a:p>
            <a:pPr lvl="0"/>
            <a:r>
              <a:rPr lang="en-US" sz="1200" dirty="0"/>
              <a:t>Lack of local available coordinated specialist service provision (waiting lists/blockages)</a:t>
            </a:r>
            <a:endParaRPr lang="en-AU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35550" y="400366"/>
            <a:ext cx="4375150" cy="5725799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DATA TO BE COLLECTED:</a:t>
            </a:r>
            <a:endParaRPr lang="en-AU" sz="1200" dirty="0"/>
          </a:p>
          <a:p>
            <a:pPr lvl="0"/>
            <a:r>
              <a:rPr lang="en-US" sz="1200" dirty="0"/>
              <a:t>No. of families engaged/</a:t>
            </a:r>
            <a:r>
              <a:rPr lang="en-US" sz="1200" dirty="0" err="1"/>
              <a:t>counselling</a:t>
            </a:r>
            <a:endParaRPr lang="en-AU" sz="1200" dirty="0"/>
          </a:p>
          <a:p>
            <a:pPr lvl="0"/>
            <a:r>
              <a:rPr lang="en-US" sz="1200" dirty="0"/>
              <a:t>Number of individual </a:t>
            </a:r>
            <a:r>
              <a:rPr lang="en-US" sz="1200" dirty="0" err="1"/>
              <a:t>counselling</a:t>
            </a:r>
            <a:r>
              <a:rPr lang="en-US" sz="1200" dirty="0"/>
              <a:t> (child, male, female)</a:t>
            </a:r>
            <a:endParaRPr lang="en-AU" sz="1200" dirty="0"/>
          </a:p>
          <a:p>
            <a:pPr lvl="0"/>
            <a:r>
              <a:rPr lang="en-US" sz="1200" dirty="0"/>
              <a:t>Age, genders, housing, employment, DOB</a:t>
            </a:r>
            <a:endParaRPr lang="en-AU" sz="1200" dirty="0"/>
          </a:p>
          <a:p>
            <a:pPr lvl="0"/>
            <a:r>
              <a:rPr lang="en-US" sz="1200" dirty="0"/>
              <a:t>Family details – partner/ significant other</a:t>
            </a:r>
            <a:endParaRPr lang="en-AU" sz="1200" dirty="0"/>
          </a:p>
          <a:p>
            <a:pPr lvl="0"/>
            <a:r>
              <a:rPr lang="en-US" sz="1200" dirty="0"/>
              <a:t>Return clients</a:t>
            </a:r>
            <a:endParaRPr lang="en-AU" sz="1200" dirty="0"/>
          </a:p>
          <a:p>
            <a:pPr lvl="0"/>
            <a:r>
              <a:rPr lang="en-US" sz="1200" dirty="0"/>
              <a:t>Individual needs/requirements</a:t>
            </a:r>
            <a:endParaRPr lang="en-AU" sz="1200" dirty="0"/>
          </a:p>
          <a:p>
            <a:pPr lvl="0"/>
            <a:r>
              <a:rPr lang="en-US" sz="1200" dirty="0"/>
              <a:t>Referrals In, Referrals Out, Referrals Followed up</a:t>
            </a:r>
            <a:endParaRPr lang="en-AU" sz="1200" dirty="0"/>
          </a:p>
          <a:p>
            <a:pPr lvl="0"/>
            <a:r>
              <a:rPr lang="en-US" sz="1200" dirty="0"/>
              <a:t>Justice involvement – charges/convictions/caution</a:t>
            </a:r>
            <a:endParaRPr lang="en-AU" sz="1200" dirty="0"/>
          </a:p>
          <a:p>
            <a:pPr lvl="0"/>
            <a:r>
              <a:rPr lang="en-US" sz="1200" dirty="0"/>
              <a:t>BOSCR – current</a:t>
            </a:r>
            <a:endParaRPr lang="en-AU" sz="1200" dirty="0"/>
          </a:p>
          <a:p>
            <a:pPr lvl="0"/>
            <a:r>
              <a:rPr lang="en-US" sz="1200" dirty="0"/>
              <a:t>ABS – current</a:t>
            </a:r>
            <a:endParaRPr lang="en-AU" sz="1200" dirty="0"/>
          </a:p>
          <a:p>
            <a:pPr lvl="0"/>
            <a:r>
              <a:rPr lang="en-US" sz="1200" dirty="0"/>
              <a:t>FAL’s involvement</a:t>
            </a:r>
            <a:endParaRPr lang="en-AU" sz="1200" dirty="0"/>
          </a:p>
          <a:p>
            <a:pPr lvl="0"/>
            <a:r>
              <a:rPr lang="en-US" sz="1200" dirty="0"/>
              <a:t>School attendance/ suspensions/expulsions</a:t>
            </a:r>
            <a:endParaRPr lang="en-AU" sz="1200" dirty="0"/>
          </a:p>
          <a:p>
            <a:pPr lvl="0"/>
            <a:r>
              <a:rPr lang="en-US" sz="1200" dirty="0"/>
              <a:t>No. of months without reports of DV</a:t>
            </a:r>
            <a:endParaRPr lang="en-AU" sz="1200" dirty="0"/>
          </a:p>
          <a:p>
            <a:pPr lvl="0"/>
            <a:r>
              <a:rPr lang="en-US" sz="1200" dirty="0"/>
              <a:t>No. of visits to Health care</a:t>
            </a:r>
            <a:endParaRPr lang="en-AU" sz="1200" dirty="0"/>
          </a:p>
          <a:p>
            <a:pPr lvl="0"/>
            <a:r>
              <a:rPr lang="en-US" sz="1200" dirty="0"/>
              <a:t>No. of children participating in early child, school, high </a:t>
            </a:r>
            <a:r>
              <a:rPr lang="en-US" sz="1200" dirty="0" smtClean="0"/>
              <a:t>school</a:t>
            </a:r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9814264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20967" tIns="10484" rIns="20967" bIns="10484">
        <a:spAutoFit/>
      </a:bodyPr>
      <a:lstStyle>
        <a:defPPr defTabSz="209672" fontAlgn="base">
          <a:spcBef>
            <a:spcPct val="0"/>
          </a:spcBef>
          <a:spcAft>
            <a:spcPct val="0"/>
          </a:spcAft>
          <a:defRPr sz="900" kern="0" dirty="0">
            <a:latin typeface="Arial"/>
            <a:ea typeface="ＭＳ Ｐゴシック" charset="0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543</Words>
  <Application>Microsoft Macintosh PowerPoint</Application>
  <PresentationFormat>A4 Paper (210x297 mm)</PresentationFormat>
  <Paragraphs>124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Provider name: Birrang/Maranguka (Workshop 14 June 2017)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Logic_ Birrang_Maranguka (14 June 2017)</dc:title>
  <dc:creator>Natalie Walker</dc:creator>
  <cp:lastModifiedBy>Natalie Walker</cp:lastModifiedBy>
  <cp:revision>29</cp:revision>
  <dcterms:created xsi:type="dcterms:W3CDTF">2017-06-04T19:59:37Z</dcterms:created>
  <dcterms:modified xsi:type="dcterms:W3CDTF">2017-07-03T11:00:06Z</dcterms:modified>
</cp:coreProperties>
</file>