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8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name: 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FAR WEST CLC </a:t>
            </a: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36221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Solicitors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Counsellor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Social Worker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Engagement Worker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Admin Staff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Manager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Finance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Process/ Policies/ Procedures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Accreditation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Reporting to funders (Class or other)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Data Collection process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New office space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Training for Staff in governance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Recruitment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1544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Engage with other services (MoUs, inter-agency meetings)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Triaging of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clinets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Education procedures of Solicitors as to when Social Worker/ Counsellor is engaged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Marketing / Education materials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19601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Client for social Work 12 -15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Clients for Counsellor 12-15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MoUs?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Work in community prevention/education for month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Referrals out to other services?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Referrals within WWLS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How does this look for solicitors?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Interagency meetings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3068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Greater engagement with our service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Clients have an increased knowledge of available services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Greater engagement with other services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Will therefore share this knowledge within their communities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empowerment and confidence not only for the client but the whole community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Better understanding for clients and community of the causes and impact of DV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Enhanced organisational capacity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Safety for clients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knowledge of legal rights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0206"/>
            <a:ext cx="1878012" cy="1821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Because of greater engagement with services including our own we will see: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 in DV incidents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Reduced Drug &amp; Alcohol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Lower rates of suicide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 in homelessness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</a:t>
            </a:r>
            <a:r>
              <a:rPr lang="en-AU" sz="900" kern="0" dirty="0" err="1" smtClean="0">
                <a:latin typeface="Arial"/>
                <a:ea typeface="ＭＳ Ｐゴシック" charset="0"/>
                <a:cs typeface="Arial"/>
              </a:rPr>
              <a:t>Helath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 &amp; Wellbeing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Reduction in crime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school attendance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Improved Family relationships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Enhanced &amp; increased preventative programs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1544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Reduce &amp; Eliminate DV in our Communities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 well supported community with efficient and adequate number of services that are well funded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Trauma informed and culturally safe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service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5300" y="427978"/>
            <a:ext cx="4375150" cy="5698187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CURRENT SITUATION:</a:t>
            </a:r>
            <a:endParaRPr lang="en-AU" sz="1200" dirty="0"/>
          </a:p>
          <a:p>
            <a:pPr lvl="0"/>
            <a:r>
              <a:rPr lang="en-US" sz="1200" dirty="0"/>
              <a:t>Far West high rate of DV</a:t>
            </a:r>
            <a:endParaRPr lang="en-AU" sz="1200" dirty="0"/>
          </a:p>
          <a:p>
            <a:pPr lvl="0"/>
            <a:r>
              <a:rPr lang="en-US" sz="1200" dirty="0"/>
              <a:t>As an Aboriginal Prevention Legal Service, we know we have 130 open files</a:t>
            </a:r>
            <a:endParaRPr lang="en-AU" sz="1200" dirty="0"/>
          </a:p>
          <a:p>
            <a:pPr lvl="0"/>
            <a:r>
              <a:rPr lang="en-US" sz="1200" dirty="0"/>
              <a:t>Majority of these files are DV related</a:t>
            </a:r>
            <a:endParaRPr lang="en-AU" sz="1200" dirty="0"/>
          </a:p>
          <a:p>
            <a:pPr lvl="0"/>
            <a:r>
              <a:rPr lang="en-US" sz="1200" dirty="0"/>
              <a:t>Clients presenting for Legal Issues/assistance frequently have many more issues that are not directly legal related</a:t>
            </a:r>
            <a:endParaRPr lang="en-AU" sz="1200" dirty="0"/>
          </a:p>
          <a:p>
            <a:pPr lvl="0"/>
            <a:r>
              <a:rPr lang="en-US" sz="1200" dirty="0"/>
              <a:t>Clients need assistance with other services and need held to engage quite often</a:t>
            </a:r>
            <a:endParaRPr lang="en-AU" sz="1200" dirty="0"/>
          </a:p>
          <a:p>
            <a:pPr lvl="0"/>
            <a:r>
              <a:rPr lang="en-US" sz="1200" dirty="0"/>
              <a:t>Currently can only be done by our solicitors, who are no specialist in referring for non-legal matters</a:t>
            </a:r>
            <a:endParaRPr lang="en-AU" sz="1200" dirty="0"/>
          </a:p>
          <a:p>
            <a:pPr lvl="0"/>
            <a:r>
              <a:rPr lang="en-US" sz="1200" dirty="0"/>
              <a:t>Lack of </a:t>
            </a:r>
            <a:r>
              <a:rPr lang="en-US" sz="1200" dirty="0" err="1"/>
              <a:t>counsellors</a:t>
            </a:r>
            <a:r>
              <a:rPr lang="en-US" sz="1200" dirty="0"/>
              <a:t> in the Region</a:t>
            </a:r>
            <a:endParaRPr lang="en-AU" sz="1200" dirty="0"/>
          </a:p>
          <a:p>
            <a:pPr lvl="0"/>
            <a:r>
              <a:rPr lang="en-US" sz="1200" dirty="0"/>
              <a:t>Child Safety Issues</a:t>
            </a:r>
            <a:endParaRPr lang="en-AU" sz="1200" dirty="0"/>
          </a:p>
          <a:p>
            <a:pPr marL="0" indent="0">
              <a:buNone/>
            </a:pPr>
            <a:endParaRPr lang="en-US" sz="1200" b="1" dirty="0" smtClean="0"/>
          </a:p>
          <a:p>
            <a:pPr marL="0" indent="0">
              <a:buNone/>
            </a:pPr>
            <a:r>
              <a:rPr lang="en-US" sz="1200" b="1" dirty="0" smtClean="0"/>
              <a:t>IMPACT </a:t>
            </a:r>
            <a:r>
              <a:rPr lang="en-US" sz="1200" b="1" dirty="0"/>
              <a:t>OF DV ON COMMUNITY:</a:t>
            </a:r>
            <a:endParaRPr lang="en-AU" sz="1200" dirty="0"/>
          </a:p>
          <a:p>
            <a:pPr lvl="0"/>
            <a:r>
              <a:rPr lang="en-US" sz="1200" dirty="0"/>
              <a:t>Juvenile Justice</a:t>
            </a:r>
            <a:endParaRPr lang="en-AU" sz="1200" dirty="0"/>
          </a:p>
          <a:p>
            <a:pPr lvl="0"/>
            <a:r>
              <a:rPr lang="en-US" sz="1200" dirty="0"/>
              <a:t>Homelessness</a:t>
            </a:r>
            <a:endParaRPr lang="en-AU" sz="1200" dirty="0"/>
          </a:p>
          <a:p>
            <a:pPr lvl="0"/>
            <a:r>
              <a:rPr lang="en-US" sz="1200" dirty="0"/>
              <a:t>Care &amp; Protection Needs</a:t>
            </a:r>
            <a:endParaRPr lang="en-AU" sz="1200" dirty="0"/>
          </a:p>
          <a:p>
            <a:pPr lvl="0"/>
            <a:r>
              <a:rPr lang="en-US" sz="1200" dirty="0"/>
              <a:t>Suicide</a:t>
            </a:r>
            <a:endParaRPr lang="en-AU" sz="1200" dirty="0"/>
          </a:p>
          <a:p>
            <a:pPr lvl="0"/>
            <a:r>
              <a:rPr lang="en-US" sz="1200" dirty="0"/>
              <a:t>Drug &amp; Alcohol Issues</a:t>
            </a:r>
            <a:endParaRPr lang="en-AU" sz="1200" dirty="0"/>
          </a:p>
          <a:p>
            <a:pPr lvl="0"/>
            <a:r>
              <a:rPr lang="en-US" sz="1200" dirty="0"/>
              <a:t>Circle of Violence</a:t>
            </a:r>
            <a:endParaRPr lang="en-AU" sz="1200" dirty="0"/>
          </a:p>
          <a:p>
            <a:pPr lvl="0"/>
            <a:r>
              <a:rPr lang="en-US" sz="1200" dirty="0"/>
              <a:t>Economic Impact (Financial Stress)</a:t>
            </a:r>
            <a:endParaRPr lang="en-AU" sz="1200" dirty="0"/>
          </a:p>
          <a:p>
            <a:pPr lvl="0"/>
            <a:r>
              <a:rPr lang="en-US" sz="1200" dirty="0"/>
              <a:t>Disengagement from School</a:t>
            </a:r>
            <a:endParaRPr lang="en-AU" sz="1200" dirty="0"/>
          </a:p>
          <a:p>
            <a:pPr lvl="0"/>
            <a:r>
              <a:rPr lang="en-US" sz="1200" dirty="0"/>
              <a:t>Health &amp; Wellbeing</a:t>
            </a:r>
            <a:endParaRPr lang="en-AU" sz="1200" dirty="0"/>
          </a:p>
          <a:p>
            <a:pPr lvl="0"/>
            <a:r>
              <a:rPr lang="en-US" sz="1200" dirty="0"/>
              <a:t>Isolation from family &amp; Community</a:t>
            </a:r>
            <a:endParaRPr lang="en-AU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35550" y="427978"/>
            <a:ext cx="4375150" cy="5698187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DATA TO BE COLLECTED:</a:t>
            </a:r>
            <a:endParaRPr lang="en-AU" sz="1200" dirty="0"/>
          </a:p>
          <a:p>
            <a:pPr lvl="0"/>
            <a:r>
              <a:rPr lang="en-US" sz="1200" dirty="0"/>
              <a:t>Which Services?</a:t>
            </a:r>
            <a:endParaRPr lang="en-AU" sz="1200" dirty="0"/>
          </a:p>
          <a:p>
            <a:pPr lvl="0"/>
            <a:r>
              <a:rPr lang="en-US" sz="1200" dirty="0"/>
              <a:t>How many clients? </a:t>
            </a:r>
            <a:r>
              <a:rPr lang="en-US" sz="1200" dirty="0" err="1"/>
              <a:t>i.e</a:t>
            </a:r>
            <a:r>
              <a:rPr lang="en-US" sz="1200" dirty="0"/>
              <a:t> Types of Matters?</a:t>
            </a:r>
            <a:endParaRPr lang="en-AU" sz="1200" dirty="0"/>
          </a:p>
          <a:p>
            <a:pPr lvl="0"/>
            <a:r>
              <a:rPr lang="en-US" sz="1200" dirty="0"/>
              <a:t>How many sessions?</a:t>
            </a:r>
            <a:endParaRPr lang="en-AU" sz="1200" dirty="0"/>
          </a:p>
          <a:p>
            <a:pPr lvl="0"/>
            <a:r>
              <a:rPr lang="en-US" sz="1200" dirty="0"/>
              <a:t>Number of external referrals</a:t>
            </a:r>
            <a:endParaRPr lang="en-AU" sz="1200" dirty="0"/>
          </a:p>
          <a:p>
            <a:pPr lvl="0"/>
            <a:r>
              <a:rPr lang="en-US" sz="1200" dirty="0"/>
              <a:t>Satisfaction Surveys</a:t>
            </a:r>
            <a:endParaRPr lang="en-AU" sz="1200" dirty="0"/>
          </a:p>
          <a:p>
            <a:pPr lvl="0"/>
            <a:r>
              <a:rPr lang="en-US" sz="1200" dirty="0"/>
              <a:t>Wellbeing Surveys</a:t>
            </a:r>
            <a:endParaRPr lang="en-AU" sz="1200" dirty="0"/>
          </a:p>
          <a:p>
            <a:pPr lvl="0"/>
            <a:r>
              <a:rPr lang="en-US" sz="1200" dirty="0"/>
              <a:t>Case Studies</a:t>
            </a:r>
            <a:endParaRPr lang="en-AU" sz="1200" dirty="0"/>
          </a:p>
          <a:p>
            <a:pPr lvl="0"/>
            <a:r>
              <a:rPr lang="en-US" sz="1200" dirty="0"/>
              <a:t>Longer term/post engagement Surveys (with consent given before?)</a:t>
            </a:r>
            <a:endParaRPr lang="en-AU" sz="1200" dirty="0"/>
          </a:p>
          <a:p>
            <a:pPr lvl="0"/>
            <a:r>
              <a:rPr lang="en-US" sz="1200" dirty="0"/>
              <a:t>Have clients re-engaged? After how long?</a:t>
            </a:r>
            <a:endParaRPr lang="en-AU" sz="1200" dirty="0"/>
          </a:p>
          <a:p>
            <a:pPr lvl="0"/>
            <a:r>
              <a:rPr lang="en-US" sz="1200" dirty="0"/>
              <a:t>Client stats (i.e. age, gender, no children)</a:t>
            </a:r>
            <a:endParaRPr lang="en-AU" sz="1200" dirty="0"/>
          </a:p>
          <a:p>
            <a:pPr marL="0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22728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600</Words>
  <Application>Microsoft Macintosh PowerPoint</Application>
  <PresentationFormat>A4 Paper (210x297 mm)</PresentationFormat>
  <Paragraphs>116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FAR WEST CLC (Workshop 14 June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Far West CLC _ Warra Warra (14 June 2017)</dc:title>
  <dc:creator>Natalie Walker</dc:creator>
  <cp:lastModifiedBy>Natalie Walker</cp:lastModifiedBy>
  <cp:revision>28</cp:revision>
  <dcterms:created xsi:type="dcterms:W3CDTF">2017-06-04T19:59:37Z</dcterms:created>
  <dcterms:modified xsi:type="dcterms:W3CDTF">2017-07-03T11:05:02Z</dcterms:modified>
</cp:coreProperties>
</file>