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</p:sldIdLst>
  <p:sldSz cx="9906000" cy="6858000" type="A4"/>
  <p:notesSz cx="6858000" cy="9144000"/>
  <p:defaultTextStyle>
    <a:defPPr>
      <a:defRPr lang="en-US"/>
    </a:defPPr>
    <a:lvl1pPr marL="0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1pPr>
    <a:lvl2pPr marL="104836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2pPr>
    <a:lvl3pPr marL="209672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3pPr>
    <a:lvl4pPr marL="314508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4pPr>
    <a:lvl5pPr marL="419344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5pPr>
    <a:lvl6pPr marL="524180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6pPr>
    <a:lvl7pPr marL="629016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7pPr>
    <a:lvl8pPr marL="733852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8pPr>
    <a:lvl9pPr marL="838688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568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1" y="2130431"/>
            <a:ext cx="8420100" cy="14700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48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09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145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19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24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29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33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38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665D2-8B34-5A47-8A08-5D3094DBB7B4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F4EE6-F0C0-5042-94A0-627C911C92D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6253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00A45-F682-F047-8ADC-C29B046D4A4E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F09CF-94D2-1446-ACEE-EB8CFA17E1F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4633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1" y="274647"/>
            <a:ext cx="2228850" cy="58515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7"/>
            <a:ext cx="6521450" cy="58515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689D9-1A1B-BE47-9E0D-A3E914900B39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78D3F-3D63-5444-AEDE-68966F8FFBDE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337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D8807-04B2-164F-847A-2859111DB5B7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34894-DDF0-2748-8806-9B78484CF93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6799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9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9"/>
            <a:ext cx="8420100" cy="1500188"/>
          </a:xfrm>
        </p:spPr>
        <p:txBody>
          <a:bodyPr anchor="b"/>
          <a:lstStyle>
            <a:lvl1pPr marL="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1pPr>
            <a:lvl2pPr marL="104836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2pPr>
            <a:lvl3pPr marL="209672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3pPr>
            <a:lvl4pPr marL="314508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4pPr>
            <a:lvl5pPr marL="419344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5pPr>
            <a:lvl6pPr marL="524180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6pPr>
            <a:lvl7pPr marL="629016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7pPr>
            <a:lvl8pPr marL="733852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8pPr>
            <a:lvl9pPr marL="838688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3FA55-C94C-D742-B1AD-EFFADB1BF822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EB030-C945-2240-8301-39D5457BC34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81121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75150" cy="4525965"/>
          </a:xfrm>
        </p:spPr>
        <p:txBody>
          <a:bodyPr/>
          <a:lstStyle>
            <a:lvl1pPr>
              <a:defRPr sz="600"/>
            </a:lvl1pPr>
            <a:lvl2pPr>
              <a:defRPr sz="600"/>
            </a:lvl2pPr>
            <a:lvl3pPr>
              <a:defRPr sz="5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0"/>
            <a:ext cx="4375150" cy="4525965"/>
          </a:xfrm>
        </p:spPr>
        <p:txBody>
          <a:bodyPr/>
          <a:lstStyle>
            <a:lvl1pPr>
              <a:defRPr sz="600"/>
            </a:lvl1pPr>
            <a:lvl2pPr>
              <a:defRPr sz="600"/>
            </a:lvl2pPr>
            <a:lvl3pPr>
              <a:defRPr sz="5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7AED6-6FFD-644D-A6B1-17AC2F5F0341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39C68-0299-204A-9322-98E8CE0E2DD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1389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5"/>
            <a:ext cx="4376870" cy="639765"/>
          </a:xfrm>
        </p:spPr>
        <p:txBody>
          <a:bodyPr anchor="b"/>
          <a:lstStyle>
            <a:lvl1pPr marL="0" indent="0">
              <a:buNone/>
              <a:defRPr sz="600" b="1"/>
            </a:lvl1pPr>
            <a:lvl2pPr marL="104836" indent="0">
              <a:buNone/>
              <a:defRPr sz="500" b="1"/>
            </a:lvl2pPr>
            <a:lvl3pPr marL="209672" indent="0">
              <a:buNone/>
              <a:defRPr sz="400" b="1"/>
            </a:lvl3pPr>
            <a:lvl4pPr marL="314508" indent="0">
              <a:buNone/>
              <a:defRPr sz="400" b="1"/>
            </a:lvl4pPr>
            <a:lvl5pPr marL="419344" indent="0">
              <a:buNone/>
              <a:defRPr sz="400" b="1"/>
            </a:lvl5pPr>
            <a:lvl6pPr marL="524180" indent="0">
              <a:buNone/>
              <a:defRPr sz="400" b="1"/>
            </a:lvl6pPr>
            <a:lvl7pPr marL="629016" indent="0">
              <a:buNone/>
              <a:defRPr sz="400" b="1"/>
            </a:lvl7pPr>
            <a:lvl8pPr marL="733852" indent="0">
              <a:buNone/>
              <a:defRPr sz="400" b="1"/>
            </a:lvl8pPr>
            <a:lvl9pPr marL="838688" indent="0">
              <a:buNone/>
              <a:defRPr sz="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80"/>
            <a:ext cx="4376870" cy="3951285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5"/>
            <a:ext cx="4378590" cy="639765"/>
          </a:xfrm>
        </p:spPr>
        <p:txBody>
          <a:bodyPr anchor="b"/>
          <a:lstStyle>
            <a:lvl1pPr marL="0" indent="0">
              <a:buNone/>
              <a:defRPr sz="600" b="1"/>
            </a:lvl1pPr>
            <a:lvl2pPr marL="104836" indent="0">
              <a:buNone/>
              <a:defRPr sz="500" b="1"/>
            </a:lvl2pPr>
            <a:lvl3pPr marL="209672" indent="0">
              <a:buNone/>
              <a:defRPr sz="400" b="1"/>
            </a:lvl3pPr>
            <a:lvl4pPr marL="314508" indent="0">
              <a:buNone/>
              <a:defRPr sz="400" b="1"/>
            </a:lvl4pPr>
            <a:lvl5pPr marL="419344" indent="0">
              <a:buNone/>
              <a:defRPr sz="400" b="1"/>
            </a:lvl5pPr>
            <a:lvl6pPr marL="524180" indent="0">
              <a:buNone/>
              <a:defRPr sz="400" b="1"/>
            </a:lvl6pPr>
            <a:lvl7pPr marL="629016" indent="0">
              <a:buNone/>
              <a:defRPr sz="400" b="1"/>
            </a:lvl7pPr>
            <a:lvl8pPr marL="733852" indent="0">
              <a:buNone/>
              <a:defRPr sz="400" b="1"/>
            </a:lvl8pPr>
            <a:lvl9pPr marL="838688" indent="0">
              <a:buNone/>
              <a:defRPr sz="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80"/>
            <a:ext cx="4378590" cy="3951285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1009C-6783-EE46-B6D2-7DDF8B2C53B1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7EFB4-F2C4-5445-A83E-092F12460BD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638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F6E88-015C-2D48-A93F-B550DB6C464D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E74CB-DD17-7D4A-9DA2-FCDB33E8D8E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3686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9BC64-C6F7-C841-9CD3-3AD1DA3E0B9C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AB1C9-55D8-C74E-B2C6-503F9CDA633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97905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1" y="273053"/>
            <a:ext cx="3259006" cy="1162050"/>
          </a:xfrm>
        </p:spPr>
        <p:txBody>
          <a:bodyPr anchor="b"/>
          <a:lstStyle>
            <a:lvl1pPr algn="l">
              <a:defRPr sz="5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6"/>
            <a:ext cx="5537729" cy="5853113"/>
          </a:xfrm>
        </p:spPr>
        <p:txBody>
          <a:bodyPr/>
          <a:lstStyle>
            <a:lvl1pPr>
              <a:defRPr sz="700"/>
            </a:lvl1pPr>
            <a:lvl2pPr>
              <a:defRPr sz="600"/>
            </a:lvl2pPr>
            <a:lvl3pPr>
              <a:defRPr sz="600"/>
            </a:lvl3pPr>
            <a:lvl4pPr>
              <a:defRPr sz="500"/>
            </a:lvl4pPr>
            <a:lvl5pPr>
              <a:defRPr sz="500"/>
            </a:lvl5pPr>
            <a:lvl6pPr>
              <a:defRPr sz="500"/>
            </a:lvl6pPr>
            <a:lvl7pPr>
              <a:defRPr sz="500"/>
            </a:lvl7pPr>
            <a:lvl8pPr>
              <a:defRPr sz="500"/>
            </a:lvl8pPr>
            <a:lvl9pPr>
              <a:defRPr sz="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1" y="1435106"/>
            <a:ext cx="3259006" cy="4691063"/>
          </a:xfrm>
        </p:spPr>
        <p:txBody>
          <a:bodyPr/>
          <a:lstStyle>
            <a:lvl1pPr marL="0" indent="0">
              <a:buNone/>
              <a:defRPr sz="300"/>
            </a:lvl1pPr>
            <a:lvl2pPr marL="104836" indent="0">
              <a:buNone/>
              <a:defRPr sz="300"/>
            </a:lvl2pPr>
            <a:lvl3pPr marL="209672" indent="0">
              <a:buNone/>
              <a:defRPr sz="200"/>
            </a:lvl3pPr>
            <a:lvl4pPr marL="314508" indent="0">
              <a:buNone/>
              <a:defRPr sz="200"/>
            </a:lvl4pPr>
            <a:lvl5pPr marL="419344" indent="0">
              <a:buNone/>
              <a:defRPr sz="200"/>
            </a:lvl5pPr>
            <a:lvl6pPr marL="524180" indent="0">
              <a:buNone/>
              <a:defRPr sz="200"/>
            </a:lvl6pPr>
            <a:lvl7pPr marL="629016" indent="0">
              <a:buNone/>
              <a:defRPr sz="200"/>
            </a:lvl7pPr>
            <a:lvl8pPr marL="733852" indent="0">
              <a:buNone/>
              <a:defRPr sz="200"/>
            </a:lvl8pPr>
            <a:lvl9pPr marL="838688" indent="0">
              <a:buNone/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82B06-8566-944A-8926-EF3BDDE9822C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36A51-7AF1-554A-87A3-F0E361D55E9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837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4"/>
            <a:ext cx="5943600" cy="566738"/>
          </a:xfrm>
        </p:spPr>
        <p:txBody>
          <a:bodyPr anchor="b"/>
          <a:lstStyle>
            <a:lvl1pPr algn="l">
              <a:defRPr sz="5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2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700"/>
            </a:lvl1pPr>
            <a:lvl2pPr marL="104836" indent="0">
              <a:buNone/>
              <a:defRPr sz="600"/>
            </a:lvl2pPr>
            <a:lvl3pPr marL="209672" indent="0">
              <a:buNone/>
              <a:defRPr sz="600"/>
            </a:lvl3pPr>
            <a:lvl4pPr marL="314508" indent="0">
              <a:buNone/>
              <a:defRPr sz="500"/>
            </a:lvl4pPr>
            <a:lvl5pPr marL="419344" indent="0">
              <a:buNone/>
              <a:defRPr sz="500"/>
            </a:lvl5pPr>
            <a:lvl6pPr marL="524180" indent="0">
              <a:buNone/>
              <a:defRPr sz="500"/>
            </a:lvl6pPr>
            <a:lvl7pPr marL="629016" indent="0">
              <a:buNone/>
              <a:defRPr sz="500"/>
            </a:lvl7pPr>
            <a:lvl8pPr marL="733852" indent="0">
              <a:buNone/>
              <a:defRPr sz="500"/>
            </a:lvl8pPr>
            <a:lvl9pPr marL="838688" indent="0">
              <a:buNone/>
              <a:defRPr sz="500"/>
            </a:lvl9pPr>
          </a:lstStyle>
          <a:p>
            <a:pPr lvl="0"/>
            <a:endParaRPr lang="en-A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41"/>
            <a:ext cx="5943600" cy="804863"/>
          </a:xfrm>
        </p:spPr>
        <p:txBody>
          <a:bodyPr/>
          <a:lstStyle>
            <a:lvl1pPr marL="0" indent="0">
              <a:buNone/>
              <a:defRPr sz="300"/>
            </a:lvl1pPr>
            <a:lvl2pPr marL="104836" indent="0">
              <a:buNone/>
              <a:defRPr sz="300"/>
            </a:lvl2pPr>
            <a:lvl3pPr marL="209672" indent="0">
              <a:buNone/>
              <a:defRPr sz="200"/>
            </a:lvl3pPr>
            <a:lvl4pPr marL="314508" indent="0">
              <a:buNone/>
              <a:defRPr sz="200"/>
            </a:lvl4pPr>
            <a:lvl5pPr marL="419344" indent="0">
              <a:buNone/>
              <a:defRPr sz="200"/>
            </a:lvl5pPr>
            <a:lvl6pPr marL="524180" indent="0">
              <a:buNone/>
              <a:defRPr sz="200"/>
            </a:lvl6pPr>
            <a:lvl7pPr marL="629016" indent="0">
              <a:buNone/>
              <a:defRPr sz="200"/>
            </a:lvl7pPr>
            <a:lvl8pPr marL="733852" indent="0">
              <a:buNone/>
              <a:defRPr sz="200"/>
            </a:lvl8pPr>
            <a:lvl9pPr marL="838688" indent="0">
              <a:buNone/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9E5AB-6ED0-7645-A43A-DA9AC7F22039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105D1-4093-8946-A167-57F86797EA1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6717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5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20967" tIns="10484" rIns="20967" bIns="1048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20967" tIns="10484" rIns="20967" bIns="104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9"/>
            <a:ext cx="2311400" cy="365123"/>
          </a:xfrm>
          <a:prstGeom prst="rect">
            <a:avLst/>
          </a:prstGeom>
        </p:spPr>
        <p:txBody>
          <a:bodyPr vert="horz" wrap="square" lIns="20967" tIns="10484" rIns="20967" bIns="10484" numCol="1" anchor="ctr" anchorCtr="0" compatLnSpc="1">
            <a:prstTxWarp prst="textNoShape">
              <a:avLst/>
            </a:prstTxWarp>
          </a:bodyPr>
          <a:lstStyle>
            <a:lvl1pPr>
              <a:defRPr sz="300" smtClean="0">
                <a:solidFill>
                  <a:srgbClr val="898989"/>
                </a:solidFill>
                <a:latin typeface="Calibri" charset="0"/>
                <a:cs typeface="+mn-cs"/>
              </a:defRPr>
            </a:lvl1pPr>
          </a:lstStyle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fld id="{3AE2A829-4571-2C40-925F-593ABB27E8C2}" type="datetimeFigureOut">
              <a:rPr lang="en-AU" smtClean="0">
                <a:ea typeface="ＭＳ Ｐゴシック" charset="0"/>
              </a:rPr>
              <a:pPr defTabSz="209672" fontAlgn="base">
                <a:spcBef>
                  <a:spcPct val="0"/>
                </a:spcBef>
                <a:spcAft>
                  <a:spcPct val="0"/>
                </a:spcAft>
                <a:defRPr/>
              </a:pPr>
              <a:t>3/7/17</a:t>
            </a:fld>
            <a:endParaRPr lang="en-AU"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1" y="6356359"/>
            <a:ext cx="3136900" cy="365123"/>
          </a:xfrm>
          <a:prstGeom prst="rect">
            <a:avLst/>
          </a:prstGeom>
        </p:spPr>
        <p:txBody>
          <a:bodyPr vert="horz" lIns="20967" tIns="10484" rIns="20967" bIns="10484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defTabSz="209672"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9"/>
            <a:ext cx="2311400" cy="365123"/>
          </a:xfrm>
          <a:prstGeom prst="rect">
            <a:avLst/>
          </a:prstGeom>
        </p:spPr>
        <p:txBody>
          <a:bodyPr vert="horz" wrap="square" lIns="20967" tIns="10484" rIns="20967" bIns="10484" numCol="1" anchor="ctr" anchorCtr="0" compatLnSpc="1">
            <a:prstTxWarp prst="textNoShape">
              <a:avLst/>
            </a:prstTxWarp>
          </a:bodyPr>
          <a:lstStyle>
            <a:lvl1pPr algn="r">
              <a:defRPr sz="300" smtClean="0">
                <a:solidFill>
                  <a:srgbClr val="898989"/>
                </a:solidFill>
                <a:latin typeface="Calibri" charset="0"/>
                <a:cs typeface="+mn-cs"/>
              </a:defRPr>
            </a:lvl1pPr>
          </a:lstStyle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fld id="{12429223-3189-A747-8A27-D135581604FD}" type="slidenum">
              <a:rPr lang="en-AU" smtClean="0">
                <a:ea typeface="ＭＳ Ｐゴシック" charset="0"/>
              </a:rPr>
              <a:pPr defTabSz="20967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AU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500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10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104836" algn="ctr" rtl="0" fontAlgn="base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</a:defRPr>
      </a:lvl6pPr>
      <a:lvl7pPr marL="209672" algn="ctr" rtl="0" fontAlgn="base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</a:defRPr>
      </a:lvl7pPr>
      <a:lvl8pPr marL="314508" algn="ctr" rtl="0" fontAlgn="base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</a:defRPr>
      </a:lvl8pPr>
      <a:lvl9pPr marL="419344" algn="ctr" rtl="0" fontAlgn="base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78627" indent="-7862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7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170358" indent="-6552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6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262090" indent="-5241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6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366926" indent="-5241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5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471762" indent="-5241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5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576598" indent="-52418" algn="l" defTabSz="209672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6pPr>
      <a:lvl7pPr marL="681434" indent="-52418" algn="l" defTabSz="209672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7pPr>
      <a:lvl8pPr marL="786270" indent="-52418" algn="l" defTabSz="209672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8pPr>
      <a:lvl9pPr marL="891106" indent="-52418" algn="l" defTabSz="209672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4836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209672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314508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419344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524180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629016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733852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838688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ounded Rectangular Callout 34"/>
          <p:cNvSpPr/>
          <p:nvPr/>
        </p:nvSpPr>
        <p:spPr>
          <a:xfrm>
            <a:off x="200972" y="913149"/>
            <a:ext cx="1052512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>
                <a:solidFill>
                  <a:prstClr val="black"/>
                </a:solidFill>
                <a:latin typeface="Arial"/>
                <a:cs typeface="Arial"/>
              </a:rPr>
              <a:t>What will you invest?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4412" y="1450194"/>
            <a:ext cx="1052512" cy="7180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INPUTS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Staff, Money, Previous research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926104" y="1450194"/>
            <a:ext cx="1458383" cy="7180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OUTPUTS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Units of service delivered to stakeholders / to meet project objectives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73916" y="1450194"/>
            <a:ext cx="1728391" cy="7180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SHORT-TERM OUTCOMES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(In 0-2 years)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Changes in knowledge, awareness, convenience, motivation </a:t>
            </a:r>
            <a:r>
              <a:rPr lang="en-AU" sz="900" kern="0" dirty="0" err="1">
                <a:latin typeface="Arial"/>
                <a:ea typeface="ＭＳ Ｐゴシック" charset="0"/>
                <a:cs typeface="Arial"/>
              </a:rPr>
              <a:t>etc</a:t>
            </a: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95666" y="1450194"/>
            <a:ext cx="1878013" cy="7180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INTERMEDIATE  OUTCOMES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(In 2-5 years)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Changes in behaviour, actions, practices, decisions or policies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259422" y="1450197"/>
            <a:ext cx="1480741" cy="5751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LONG-TERM  OUTCOMES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(In 5+ years)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Environmental, Social, Economic  changes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364533" y="1450194"/>
            <a:ext cx="1460104" cy="7180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ACTIVITIES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Events or processes to meet needs /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Objectives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6" name="Title 1"/>
          <p:cNvSpPr>
            <a:spLocks noGrp="1"/>
          </p:cNvSpPr>
          <p:nvPr>
            <p:ph type="title"/>
          </p:nvPr>
        </p:nvSpPr>
        <p:spPr>
          <a:xfrm>
            <a:off x="178860" y="274635"/>
            <a:ext cx="4765357" cy="388336"/>
          </a:xfrm>
          <a:ln>
            <a:solidFill>
              <a:srgbClr val="000000"/>
            </a:solidFill>
          </a:ln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n-AU" sz="900" b="1" dirty="0">
                <a:solidFill>
                  <a:srgbClr val="000000"/>
                </a:solidFill>
                <a:latin typeface="Calibri" charset="0"/>
                <a:cs typeface="+mj-cs"/>
              </a:rPr>
              <a:t>Provider </a:t>
            </a:r>
            <a:r>
              <a:rPr lang="en-AU" sz="900" b="1" dirty="0" smtClean="0">
                <a:solidFill>
                  <a:srgbClr val="000000"/>
                </a:solidFill>
                <a:latin typeface="Calibri" charset="0"/>
                <a:cs typeface="+mj-cs"/>
              </a:rPr>
              <a:t>name: </a:t>
            </a:r>
            <a:r>
              <a:rPr lang="en-AU" sz="1800" b="1" dirty="0" smtClean="0">
                <a:solidFill>
                  <a:srgbClr val="000000"/>
                </a:solidFill>
                <a:latin typeface="Calibri" charset="0"/>
                <a:cs typeface="+mj-cs"/>
              </a:rPr>
              <a:t>FAR WEST CLC </a:t>
            </a:r>
            <a:r>
              <a:rPr lang="en-AU" sz="1200" b="1" dirty="0" smtClean="0">
                <a:solidFill>
                  <a:srgbClr val="000000"/>
                </a:solidFill>
                <a:latin typeface="Calibri" charset="0"/>
                <a:cs typeface="+mj-cs"/>
              </a:rPr>
              <a:t>(Workshop 14 June 2017)</a:t>
            </a:r>
            <a:endParaRPr lang="en-AU" sz="1200" b="1" dirty="0">
              <a:solidFill>
                <a:srgbClr val="000000"/>
              </a:solidFill>
              <a:latin typeface="Calibri" charset="0"/>
              <a:cs typeface="+mj-cs"/>
            </a:endParaRPr>
          </a:p>
        </p:txBody>
      </p:sp>
      <p:sp>
        <p:nvSpPr>
          <p:cNvPr id="28" name="Rounded Rectangular Callout 27"/>
          <p:cNvSpPr/>
          <p:nvPr/>
        </p:nvSpPr>
        <p:spPr>
          <a:xfrm>
            <a:off x="1364533" y="913149"/>
            <a:ext cx="1460104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>
                <a:solidFill>
                  <a:prstClr val="black"/>
                </a:solidFill>
                <a:latin typeface="Arial"/>
                <a:cs typeface="Arial"/>
              </a:rPr>
              <a:t>What will you do in your project?</a:t>
            </a:r>
          </a:p>
        </p:txBody>
      </p:sp>
      <p:sp>
        <p:nvSpPr>
          <p:cNvPr id="29" name="Rounded Rectangular Callout 28"/>
          <p:cNvSpPr/>
          <p:nvPr/>
        </p:nvSpPr>
        <p:spPr>
          <a:xfrm>
            <a:off x="2926104" y="913149"/>
            <a:ext cx="1458383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>
                <a:solidFill>
                  <a:prstClr val="black"/>
                </a:solidFill>
                <a:latin typeface="Arial"/>
                <a:cs typeface="Arial"/>
              </a:rPr>
              <a:t>What will you deliver?</a:t>
            </a:r>
          </a:p>
        </p:txBody>
      </p:sp>
      <p:sp>
        <p:nvSpPr>
          <p:cNvPr id="30" name="Rounded Rectangular Callout 29"/>
          <p:cNvSpPr/>
          <p:nvPr/>
        </p:nvSpPr>
        <p:spPr>
          <a:xfrm>
            <a:off x="4473916" y="913149"/>
            <a:ext cx="1728391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>
                <a:solidFill>
                  <a:prstClr val="black"/>
                </a:solidFill>
                <a:latin typeface="Arial"/>
                <a:cs typeface="Arial"/>
              </a:rPr>
              <a:t>What do you hope this achieves?</a:t>
            </a:r>
          </a:p>
        </p:txBody>
      </p:sp>
      <p:sp>
        <p:nvSpPr>
          <p:cNvPr id="31" name="Rounded Rectangular Callout 30"/>
          <p:cNvSpPr/>
          <p:nvPr/>
        </p:nvSpPr>
        <p:spPr>
          <a:xfrm>
            <a:off x="6295667" y="913149"/>
            <a:ext cx="1878012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>
                <a:solidFill>
                  <a:prstClr val="black"/>
                </a:solidFill>
                <a:latin typeface="Arial"/>
                <a:ea typeface="ＭＳ Ｐゴシック" charset="0"/>
                <a:cs typeface="Arial"/>
              </a:rPr>
              <a:t>If the short-term outcomes are achieved….?</a:t>
            </a:r>
          </a:p>
        </p:txBody>
      </p:sp>
      <p:sp>
        <p:nvSpPr>
          <p:cNvPr id="32" name="Rounded Rectangular Callout 31"/>
          <p:cNvSpPr/>
          <p:nvPr/>
        </p:nvSpPr>
        <p:spPr>
          <a:xfrm>
            <a:off x="8259422" y="913149"/>
            <a:ext cx="1495238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>
                <a:solidFill>
                  <a:prstClr val="black"/>
                </a:solidFill>
                <a:latin typeface="Arial"/>
                <a:cs typeface="Arial"/>
              </a:rPr>
              <a:t>What is the overall aim of the service?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00972" y="2300526"/>
            <a:ext cx="1052512" cy="36221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Solicitors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Counsellor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Social Worker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Community Engagement Worker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Admin Staff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Manager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Finance</a:t>
            </a: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 smtClean="0">
              <a:latin typeface="Arial"/>
              <a:ea typeface="ＭＳ Ｐゴシック" charset="0"/>
              <a:cs typeface="Arial"/>
            </a:endParaRP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Process/ Policies/ Procedures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Accreditation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Reporting to funders (Class or other)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Data Collection process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New office space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Training for Staff in governance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Recruitment</a:t>
            </a: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380257" y="2300526"/>
            <a:ext cx="1460104" cy="15446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0967" tIns="10484" rIns="20967" bIns="10484">
            <a:spAutoFit/>
          </a:bodyPr>
          <a:lstStyle/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Engage with other services (MoUs, inter-agency meetings)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Triaging of </a:t>
            </a:r>
            <a:r>
              <a:rPr lang="en-AU" sz="900" kern="0" dirty="0" err="1" smtClean="0">
                <a:latin typeface="Arial"/>
                <a:ea typeface="ＭＳ Ｐゴシック" charset="0"/>
                <a:cs typeface="Arial"/>
              </a:rPr>
              <a:t>clinets</a:t>
            </a:r>
            <a:endParaRPr lang="en-AU" sz="900" kern="0" dirty="0" smtClean="0">
              <a:latin typeface="Arial"/>
              <a:ea typeface="ＭＳ Ｐゴシック" charset="0"/>
              <a:cs typeface="Arial"/>
            </a:endParaRP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Education procedures of Solicitors as to when Social Worker/ Counsellor is engaged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Marketing / Education materials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26104" y="2285286"/>
            <a:ext cx="1458383" cy="19601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0967" tIns="10484" rIns="20967" bIns="10484">
            <a:spAutoFit/>
          </a:bodyPr>
          <a:lstStyle/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Client for social Work 12 -15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Clients for Counsellor 12-15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MoUs?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Work in community prevention/education for month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Referrals out to other services?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Referrals within WWLS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How does this look for solicitors?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Interagency meetings</a:t>
            </a: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473916" y="2285286"/>
            <a:ext cx="1728391" cy="3068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0967" tIns="10484" rIns="20967" bIns="10484">
            <a:spAutoFit/>
          </a:bodyPr>
          <a:lstStyle/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Greater engagement with our service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Clients have an increased knowledge of available services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Greater engagement with other services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Will therefore share this knowledge within their communities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Increased empowerment and confidence not only for the client but the whole community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Better understanding for clients and community of the causes and impact of DV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Enhanced organisational capacity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Improved Safety for clients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Improved knowledge of legal rights</a:t>
            </a: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295667" y="2280206"/>
            <a:ext cx="1878012" cy="1821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0967" tIns="10484" rIns="20967" bIns="10484">
            <a:spAutoFit/>
          </a:bodyPr>
          <a:lstStyle/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Because of greater engagement with services including our own we will see: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Reduction in DV incidents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Reduced Drug &amp; Alcohol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Lower rates of suicide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Reduction in homelessness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Improved </a:t>
            </a:r>
            <a:r>
              <a:rPr lang="en-AU" sz="900" kern="0" dirty="0" err="1" smtClean="0">
                <a:latin typeface="Arial"/>
                <a:ea typeface="ＭＳ Ｐゴシック" charset="0"/>
                <a:cs typeface="Arial"/>
              </a:rPr>
              <a:t>Helath</a:t>
            </a: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 &amp; Wellbeing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Reduction in crime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Increased school attendance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Improved Family relationships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Enhanced &amp; increased preventative programs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259422" y="2285286"/>
            <a:ext cx="1480741" cy="15446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0967" tIns="10484" rIns="20967" bIns="10484">
            <a:spAutoFit/>
          </a:bodyPr>
          <a:lstStyle/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Reduce &amp; Eliminate DV in our Communities</a:t>
            </a: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 smtClean="0">
              <a:latin typeface="Arial"/>
              <a:ea typeface="ＭＳ Ｐゴシック" charset="0"/>
              <a:cs typeface="Arial"/>
            </a:endParaRP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A well supported community with efficient and adequate number of services that are well funded</a:t>
            </a: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 smtClean="0">
              <a:latin typeface="Arial"/>
              <a:ea typeface="ＭＳ Ｐゴシック" charset="0"/>
              <a:cs typeface="Arial"/>
            </a:endParaRP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Trauma informed and culturally safe </a:t>
            </a: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service </a:t>
            </a:r>
            <a:r>
              <a:rPr lang="en-AU" sz="900" kern="0" dirty="0" smtClean="0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(suggest this is an input)</a:t>
            </a:r>
            <a:endParaRPr lang="en-AU" sz="900" kern="0" dirty="0" smtClean="0">
              <a:solidFill>
                <a:srgbClr val="FF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" name="Oval 1"/>
          <p:cNvSpPr/>
          <p:nvPr/>
        </p:nvSpPr>
        <p:spPr>
          <a:xfrm>
            <a:off x="8109801" y="725517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5" name="Oval 24"/>
          <p:cNvSpPr/>
          <p:nvPr/>
        </p:nvSpPr>
        <p:spPr>
          <a:xfrm>
            <a:off x="6151204" y="725517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7" name="Oval 26"/>
          <p:cNvSpPr/>
          <p:nvPr/>
        </p:nvSpPr>
        <p:spPr>
          <a:xfrm>
            <a:off x="4401735" y="725517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3" name="Oval 32"/>
          <p:cNvSpPr/>
          <p:nvPr/>
        </p:nvSpPr>
        <p:spPr>
          <a:xfrm>
            <a:off x="2864823" y="731771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4" name="Oval 33"/>
          <p:cNvSpPr/>
          <p:nvPr/>
        </p:nvSpPr>
        <p:spPr>
          <a:xfrm>
            <a:off x="1240709" y="731771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36" name="Oval 35"/>
          <p:cNvSpPr/>
          <p:nvPr/>
        </p:nvSpPr>
        <p:spPr>
          <a:xfrm>
            <a:off x="127757" y="725517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37" name="Title 1"/>
          <p:cNvSpPr txBox="1">
            <a:spLocks/>
          </p:cNvSpPr>
          <p:nvPr/>
        </p:nvSpPr>
        <p:spPr bwMode="auto">
          <a:xfrm>
            <a:off x="4979480" y="271070"/>
            <a:ext cx="4765357" cy="388336"/>
          </a:xfrm>
          <a:prstGeom prst="rect">
            <a:avLst/>
          </a:prstGeo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20967" tIns="10484" rIns="20967" bIns="10484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l" eaLnBrk="1" hangingPunct="1">
              <a:defRPr/>
            </a:pPr>
            <a:r>
              <a:rPr lang="en-AU" sz="900" b="1" smtClean="0">
                <a:solidFill>
                  <a:srgbClr val="000000"/>
                </a:solidFill>
                <a:latin typeface="Calibri" charset="0"/>
                <a:cs typeface="+mj-cs"/>
              </a:rPr>
              <a:t>Time:</a:t>
            </a:r>
            <a:endParaRPr lang="en-AU" sz="900" b="1" dirty="0">
              <a:solidFill>
                <a:srgbClr val="000000"/>
              </a:solidFill>
              <a:latin typeface="Calibri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28363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95300" y="427978"/>
            <a:ext cx="4375150" cy="5698187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/>
              <a:t>CURRENT SITUATION:</a:t>
            </a:r>
            <a:endParaRPr lang="en-AU" sz="1200" dirty="0"/>
          </a:p>
          <a:p>
            <a:pPr lvl="0"/>
            <a:r>
              <a:rPr lang="en-US" sz="1200" dirty="0"/>
              <a:t>Far West high rate of DV</a:t>
            </a:r>
            <a:endParaRPr lang="en-AU" sz="1200" dirty="0"/>
          </a:p>
          <a:p>
            <a:pPr lvl="0"/>
            <a:r>
              <a:rPr lang="en-US" sz="1200" dirty="0"/>
              <a:t>As an Aboriginal Prevention Legal Service, we know we have 130 open files</a:t>
            </a:r>
            <a:endParaRPr lang="en-AU" sz="1200" dirty="0"/>
          </a:p>
          <a:p>
            <a:pPr lvl="0"/>
            <a:r>
              <a:rPr lang="en-US" sz="1200" dirty="0"/>
              <a:t>Majority of these files are DV related</a:t>
            </a:r>
            <a:endParaRPr lang="en-AU" sz="1200" dirty="0"/>
          </a:p>
          <a:p>
            <a:pPr lvl="0"/>
            <a:r>
              <a:rPr lang="en-US" sz="1200" dirty="0"/>
              <a:t>Clients presenting for Legal Issues/assistance frequently have many more issues that are not directly legal related</a:t>
            </a:r>
            <a:endParaRPr lang="en-AU" sz="1200" dirty="0"/>
          </a:p>
          <a:p>
            <a:pPr lvl="0"/>
            <a:r>
              <a:rPr lang="en-US" sz="1200" dirty="0"/>
              <a:t>Clients need assistance with other services and need held to engage quite often</a:t>
            </a:r>
            <a:endParaRPr lang="en-AU" sz="1200" dirty="0"/>
          </a:p>
          <a:p>
            <a:pPr lvl="0"/>
            <a:r>
              <a:rPr lang="en-US" sz="1200" dirty="0"/>
              <a:t>Currently can only be done by our solicitors, who are no specialist in referring for non-legal matters</a:t>
            </a:r>
            <a:endParaRPr lang="en-AU" sz="1200" dirty="0"/>
          </a:p>
          <a:p>
            <a:pPr lvl="0"/>
            <a:r>
              <a:rPr lang="en-US" sz="1200" dirty="0"/>
              <a:t>Lack of </a:t>
            </a:r>
            <a:r>
              <a:rPr lang="en-US" sz="1200" dirty="0" err="1"/>
              <a:t>counsellors</a:t>
            </a:r>
            <a:r>
              <a:rPr lang="en-US" sz="1200" dirty="0"/>
              <a:t> in the Region</a:t>
            </a:r>
            <a:endParaRPr lang="en-AU" sz="1200" dirty="0"/>
          </a:p>
          <a:p>
            <a:pPr lvl="0"/>
            <a:r>
              <a:rPr lang="en-US" sz="1200" dirty="0"/>
              <a:t>Child Safety Issues</a:t>
            </a:r>
            <a:endParaRPr lang="en-AU" sz="1200" dirty="0"/>
          </a:p>
          <a:p>
            <a:pPr marL="0" indent="0">
              <a:buNone/>
            </a:pPr>
            <a:endParaRPr lang="en-US" sz="1200" b="1" dirty="0" smtClean="0"/>
          </a:p>
          <a:p>
            <a:pPr marL="0" indent="0">
              <a:buNone/>
            </a:pPr>
            <a:r>
              <a:rPr lang="en-US" sz="1200" b="1" dirty="0" smtClean="0"/>
              <a:t>IMPACT </a:t>
            </a:r>
            <a:r>
              <a:rPr lang="en-US" sz="1200" b="1" dirty="0"/>
              <a:t>OF DV ON COMMUNITY:</a:t>
            </a:r>
            <a:endParaRPr lang="en-AU" sz="1200" dirty="0"/>
          </a:p>
          <a:p>
            <a:pPr lvl="0"/>
            <a:r>
              <a:rPr lang="en-US" sz="1200" dirty="0"/>
              <a:t>Juvenile Justice</a:t>
            </a:r>
            <a:endParaRPr lang="en-AU" sz="1200" dirty="0"/>
          </a:p>
          <a:p>
            <a:pPr lvl="0"/>
            <a:r>
              <a:rPr lang="en-US" sz="1200" dirty="0"/>
              <a:t>Homelessness</a:t>
            </a:r>
            <a:endParaRPr lang="en-AU" sz="1200" dirty="0"/>
          </a:p>
          <a:p>
            <a:pPr lvl="0"/>
            <a:r>
              <a:rPr lang="en-US" sz="1200" dirty="0"/>
              <a:t>Care &amp; Protection Needs</a:t>
            </a:r>
            <a:endParaRPr lang="en-AU" sz="1200" dirty="0"/>
          </a:p>
          <a:p>
            <a:pPr lvl="0"/>
            <a:r>
              <a:rPr lang="en-US" sz="1200" dirty="0"/>
              <a:t>Suicide</a:t>
            </a:r>
            <a:endParaRPr lang="en-AU" sz="1200" dirty="0"/>
          </a:p>
          <a:p>
            <a:pPr lvl="0"/>
            <a:r>
              <a:rPr lang="en-US" sz="1200" dirty="0"/>
              <a:t>Drug &amp; Alcohol Issues</a:t>
            </a:r>
            <a:endParaRPr lang="en-AU" sz="1200" dirty="0"/>
          </a:p>
          <a:p>
            <a:pPr lvl="0"/>
            <a:r>
              <a:rPr lang="en-US" sz="1200" dirty="0"/>
              <a:t>Circle of Violence</a:t>
            </a:r>
            <a:endParaRPr lang="en-AU" sz="1200" dirty="0"/>
          </a:p>
          <a:p>
            <a:pPr lvl="0"/>
            <a:r>
              <a:rPr lang="en-US" sz="1200" dirty="0"/>
              <a:t>Economic Impact (Financial Stress)</a:t>
            </a:r>
            <a:endParaRPr lang="en-AU" sz="1200" dirty="0"/>
          </a:p>
          <a:p>
            <a:pPr lvl="0"/>
            <a:r>
              <a:rPr lang="en-US" sz="1200" dirty="0"/>
              <a:t>Disengagement from School</a:t>
            </a:r>
            <a:endParaRPr lang="en-AU" sz="1200" dirty="0"/>
          </a:p>
          <a:p>
            <a:pPr lvl="0"/>
            <a:r>
              <a:rPr lang="en-US" sz="1200" dirty="0"/>
              <a:t>Health &amp; Wellbeing</a:t>
            </a:r>
            <a:endParaRPr lang="en-AU" sz="1200" dirty="0"/>
          </a:p>
          <a:p>
            <a:pPr lvl="0"/>
            <a:r>
              <a:rPr lang="en-US" sz="1200" dirty="0"/>
              <a:t>Isolation from family &amp; Community</a:t>
            </a:r>
            <a:endParaRPr lang="en-AU" sz="1200" dirty="0"/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035550" y="427978"/>
            <a:ext cx="4375150" cy="5698187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/>
              <a:t>DATA TO BE COLLECTED:</a:t>
            </a:r>
            <a:endParaRPr lang="en-AU" sz="1200" dirty="0"/>
          </a:p>
          <a:p>
            <a:pPr lvl="0"/>
            <a:r>
              <a:rPr lang="en-US" sz="1200" dirty="0"/>
              <a:t>Which Services?</a:t>
            </a:r>
            <a:endParaRPr lang="en-AU" sz="1200" dirty="0"/>
          </a:p>
          <a:p>
            <a:pPr lvl="0"/>
            <a:r>
              <a:rPr lang="en-US" sz="1200" dirty="0"/>
              <a:t>How many clients? </a:t>
            </a:r>
            <a:r>
              <a:rPr lang="en-US" sz="1200" dirty="0" err="1"/>
              <a:t>i.e</a:t>
            </a:r>
            <a:r>
              <a:rPr lang="en-US" sz="1200" dirty="0"/>
              <a:t> Types of Matters?</a:t>
            </a:r>
            <a:endParaRPr lang="en-AU" sz="1200" dirty="0"/>
          </a:p>
          <a:p>
            <a:pPr lvl="0"/>
            <a:r>
              <a:rPr lang="en-US" sz="1200" dirty="0"/>
              <a:t>How many sessions?</a:t>
            </a:r>
            <a:endParaRPr lang="en-AU" sz="1200" dirty="0"/>
          </a:p>
          <a:p>
            <a:pPr lvl="0"/>
            <a:r>
              <a:rPr lang="en-US" sz="1200" dirty="0"/>
              <a:t>Number of external referrals</a:t>
            </a:r>
            <a:endParaRPr lang="en-AU" sz="1200" dirty="0"/>
          </a:p>
          <a:p>
            <a:pPr lvl="0"/>
            <a:r>
              <a:rPr lang="en-US" sz="1200" dirty="0"/>
              <a:t>Satisfaction Surveys</a:t>
            </a:r>
            <a:endParaRPr lang="en-AU" sz="1200" dirty="0"/>
          </a:p>
          <a:p>
            <a:pPr lvl="0"/>
            <a:r>
              <a:rPr lang="en-US" sz="1200" dirty="0"/>
              <a:t>Wellbeing Surveys</a:t>
            </a:r>
            <a:endParaRPr lang="en-AU" sz="1200" dirty="0"/>
          </a:p>
          <a:p>
            <a:pPr lvl="0"/>
            <a:r>
              <a:rPr lang="en-US" sz="1200" dirty="0"/>
              <a:t>Case Studies</a:t>
            </a:r>
            <a:endParaRPr lang="en-AU" sz="1200" dirty="0"/>
          </a:p>
          <a:p>
            <a:pPr lvl="0"/>
            <a:r>
              <a:rPr lang="en-US" sz="1200" dirty="0"/>
              <a:t>Longer term/post engagement Surveys (with consent given before?)</a:t>
            </a:r>
            <a:endParaRPr lang="en-AU" sz="1200" dirty="0"/>
          </a:p>
          <a:p>
            <a:pPr lvl="0"/>
            <a:r>
              <a:rPr lang="en-US" sz="1200" dirty="0"/>
              <a:t>Have clients re-engaged? After how long?</a:t>
            </a:r>
            <a:endParaRPr lang="en-AU" sz="1200" dirty="0"/>
          </a:p>
          <a:p>
            <a:pPr lvl="0"/>
            <a:r>
              <a:rPr lang="en-US" sz="1200" dirty="0"/>
              <a:t>Client stats (i.e. age, gender, no children)</a:t>
            </a:r>
            <a:endParaRPr lang="en-AU" sz="1200" dirty="0"/>
          </a:p>
          <a:p>
            <a:pPr marL="0" indent="0"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522728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>
          <a:solidFill>
            <a:schemeClr val="tx1"/>
          </a:solidFill>
        </a:ln>
      </a:spPr>
      <a:bodyPr wrap="square" lIns="20967" tIns="10484" rIns="20967" bIns="10484">
        <a:spAutoFit/>
      </a:bodyPr>
      <a:lstStyle>
        <a:defPPr defTabSz="209672" fontAlgn="base">
          <a:spcBef>
            <a:spcPct val="0"/>
          </a:spcBef>
          <a:spcAft>
            <a:spcPct val="0"/>
          </a:spcAft>
          <a:defRPr sz="900" kern="0" dirty="0">
            <a:latin typeface="Arial"/>
            <a:ea typeface="ＭＳ Ｐゴシック" charset="0"/>
            <a:cs typeface="Arial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600</Words>
  <Application>Microsoft Macintosh PowerPoint</Application>
  <PresentationFormat>A4 Paper (210x297 mm)</PresentationFormat>
  <Paragraphs>116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1_Office Theme</vt:lpstr>
      <vt:lpstr>Provider name: FAR WEST CLC (Workshop 14 June 2017)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Logic_ Far West CLC _ Warra Warra (14 June 2017)</dc:title>
  <dc:creator>Natalie Walker</dc:creator>
  <cp:lastModifiedBy>Natalie Walker</cp:lastModifiedBy>
  <cp:revision>28</cp:revision>
  <dcterms:created xsi:type="dcterms:W3CDTF">2017-06-04T19:59:37Z</dcterms:created>
  <dcterms:modified xsi:type="dcterms:W3CDTF">2017-07-03T11:05:02Z</dcterms:modified>
</cp:coreProperties>
</file>