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483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967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1450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9344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2418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92" d="100"/>
          <a:sy n="92" d="100"/>
        </p:scale>
        <p:origin x="-156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5D2-8B34-5A47-8A08-5D3094DBB7B4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4EE6-F0C0-5042-94A0-627C911C9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2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0A45-F682-F047-8ADC-C29B046D4A4E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09CF-94D2-1446-ACEE-EB8CFA17E1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6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89D9-1A1B-BE47-9E0D-A3E914900B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8D3F-3D63-5444-AEDE-68966F8FFB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3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8807-04B2-164F-847A-2859111DB5B7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4894-DDF0-2748-8806-9B78484CF9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8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48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96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1450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1934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241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2901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338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3868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FA55-C94C-D742-B1AD-EFFADB1BF822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B030-C945-2240-8301-39D5457BC3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12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ED6-6FFD-644D-A6B1-17AC2F5F034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C68-0299-204A-9322-98E8CE0E2D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80"/>
            <a:ext cx="437687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80"/>
            <a:ext cx="437859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09C-6783-EE46-B6D2-7DDF8B2C53B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EFB4-F2C4-5445-A83E-092F12460B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8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6E88-015C-2D48-A93F-B550DB6C464D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4CB-DD17-7D4A-9DA2-FCDB33E8D8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BC64-C6F7-C841-9CD3-3AD1DA3E0B9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B1C9-55D8-C74E-B2C6-503F9CDA63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9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3"/>
            <a:ext cx="3259006" cy="11620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6"/>
            <a:ext cx="3259006" cy="46910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2B06-8566-944A-8926-EF3BDDE9822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6A51-7AF1-554A-87A3-F0E361D55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4"/>
            <a:ext cx="5943600" cy="5667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2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700"/>
            </a:lvl1pPr>
            <a:lvl2pPr marL="104836" indent="0">
              <a:buNone/>
              <a:defRPr sz="600"/>
            </a:lvl2pPr>
            <a:lvl3pPr marL="209672" indent="0">
              <a:buNone/>
              <a:defRPr sz="600"/>
            </a:lvl3pPr>
            <a:lvl4pPr marL="314508" indent="0">
              <a:buNone/>
              <a:defRPr sz="500"/>
            </a:lvl4pPr>
            <a:lvl5pPr marL="419344" indent="0">
              <a:buNone/>
              <a:defRPr sz="500"/>
            </a:lvl5pPr>
            <a:lvl6pPr marL="524180" indent="0">
              <a:buNone/>
              <a:defRPr sz="500"/>
            </a:lvl6pPr>
            <a:lvl7pPr marL="629016" indent="0">
              <a:buNone/>
              <a:defRPr sz="500"/>
            </a:lvl7pPr>
            <a:lvl8pPr marL="733852" indent="0">
              <a:buNone/>
              <a:defRPr sz="500"/>
            </a:lvl8pPr>
            <a:lvl9pPr marL="838688" indent="0">
              <a:buNone/>
              <a:defRPr sz="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E5AB-6ED0-7645-A43A-DA9AC7F220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05D1-4093-8946-A167-57F86797EA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71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5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3AE2A829-4571-2C40-925F-593ABB27E8C2}" type="datetimeFigureOut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3/7/17</a:t>
            </a:fld>
            <a:endParaRPr lang="en-AU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9"/>
            <a:ext cx="3136900" cy="365123"/>
          </a:xfrm>
          <a:prstGeom prst="rect">
            <a:avLst/>
          </a:prstGeom>
        </p:spPr>
        <p:txBody>
          <a:bodyPr vert="horz" lIns="20967" tIns="10484" rIns="20967" bIns="104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209672"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 algn="r"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12429223-3189-A747-8A27-D135581604FD}" type="slidenum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104836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6pPr>
      <a:lvl7pPr marL="209672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7pPr>
      <a:lvl8pPr marL="314508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8pPr>
      <a:lvl9pPr marL="419344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78627" indent="-786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70358" indent="-65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62090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66926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71762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76598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81434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86270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91106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83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967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1450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19344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8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2901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3385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3868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research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name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: 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NAAFLS 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(Workshop 14 July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972" y="2300526"/>
            <a:ext cx="1052512" cy="2791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Accreditation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Capable staff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Promotion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Professional development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Interpreters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Renovations for increased office space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New service brochures/ materials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Uniforms, equipment (laptops, phones, desks </a:t>
            </a:r>
            <a:r>
              <a:rPr lang="en-GB" sz="900" dirty="0" err="1"/>
              <a:t>etc</a:t>
            </a:r>
            <a:r>
              <a:rPr lang="en-GB" sz="900" dirty="0"/>
              <a:t>)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Elders &amp; TO &amp; member (</a:t>
            </a:r>
            <a:r>
              <a:rPr lang="en-GB" sz="900" dirty="0" smtClean="0"/>
              <a:t>advising)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kern="0" dirty="0" smtClean="0">
                <a:latin typeface="Arial"/>
                <a:ea typeface="ＭＳ Ｐゴシック" charset="0"/>
                <a:cs typeface="Arial"/>
              </a:rPr>
              <a:t>Accreditation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80257" y="2300526"/>
            <a:ext cx="1460104" cy="2791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/>
              <a:t>T</a:t>
            </a:r>
            <a:r>
              <a:rPr lang="en-GB" sz="900" dirty="0" smtClean="0"/>
              <a:t>raining</a:t>
            </a:r>
          </a:p>
          <a:p>
            <a:pPr marL="276286" lvl="1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/>
              <a:t>Staff</a:t>
            </a:r>
          </a:p>
          <a:p>
            <a:pPr marL="276286" lvl="1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/>
              <a:t>Governance</a:t>
            </a:r>
          </a:p>
          <a:p>
            <a:pPr marL="276286" lvl="1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/>
              <a:t>Cultural</a:t>
            </a:r>
          </a:p>
          <a:p>
            <a:pPr marL="276286" lvl="1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</a:t>
            </a:r>
            <a:r>
              <a:rPr lang="en-GB" sz="900" dirty="0" smtClean="0"/>
              <a:t>valuative</a:t>
            </a:r>
            <a:r>
              <a:rPr lang="en-GB" sz="900" dirty="0"/>
              <a:t>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Visiting communities and engaging clients on a fortnightly basis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Internally referring client base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Creating Chinese walls to protect client information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Community education sessions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Establish data collection procedures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Liaising with community elders </a:t>
            </a:r>
            <a:endParaRPr lang="en-GB" sz="1200" dirty="0">
              <a:solidFill>
                <a:srgbClr val="454545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6104" y="2285286"/>
            <a:ext cx="1458383" cy="265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/>
              <a:t>11 </a:t>
            </a:r>
            <a:r>
              <a:rPr lang="en-GB" sz="900" dirty="0"/>
              <a:t>communities visited fortnightly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Maximum 2 clients per community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Clients receiving support between visits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Revised constitution and policies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Staff trained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Board/governance trained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Community engagement with stakeholders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Data collected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Wrap around support --&gt; </a:t>
            </a:r>
            <a:r>
              <a:rPr lang="en-GB" sz="900" dirty="0" err="1" smtClean="0"/>
              <a:t>Centrelink</a:t>
            </a:r>
            <a:r>
              <a:rPr lang="en-GB" sz="900" dirty="0"/>
              <a:t>, housing </a:t>
            </a:r>
            <a:r>
              <a:rPr lang="en-GB" sz="900" dirty="0" err="1"/>
              <a:t>etc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Max 22 clients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Increased number of communities engaged </a:t>
            </a:r>
            <a:endParaRPr lang="en-GB" sz="1200" dirty="0">
              <a:solidFill>
                <a:srgbClr val="454545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3916" y="2285286"/>
            <a:ext cx="1728391" cy="237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</a:t>
            </a:r>
            <a:r>
              <a:rPr lang="en-GB" sz="900" dirty="0" err="1" smtClean="0"/>
              <a:t>ngagement</a:t>
            </a:r>
            <a:r>
              <a:rPr lang="en-GB" sz="900" dirty="0" smtClean="0"/>
              <a:t> </a:t>
            </a:r>
            <a:r>
              <a:rPr lang="en-GB" sz="900" dirty="0"/>
              <a:t>with the community through community liaison officer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Community awareness of services / supports available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Established infrastructure </a:t>
            </a:r>
            <a:r>
              <a:rPr lang="en-GB" sz="900" dirty="0" err="1"/>
              <a:t>ie</a:t>
            </a:r>
            <a:r>
              <a:rPr lang="en-GB" sz="900" dirty="0"/>
              <a:t> constitution, policies, </a:t>
            </a:r>
            <a:r>
              <a:rPr lang="en-GB" sz="900" dirty="0" err="1"/>
              <a:t>etc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Improved wellbeing, self-awareness, identification of FV, triggers </a:t>
            </a:r>
            <a:r>
              <a:rPr lang="en-GB" sz="900" dirty="0" err="1"/>
              <a:t>etc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Increased safety and emotional wellbeing through culturally appropriate services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Capable staff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Constant / ongoing support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Safe calling spaces </a:t>
            </a:r>
            <a:endParaRPr lang="en-GB" sz="1200" dirty="0">
              <a:solidFill>
                <a:srgbClr val="454545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95667" y="2285286"/>
            <a:ext cx="1878012" cy="2237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Expanded to further communities and increased engagement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Established safe places and outlets for victims FV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Changed policy to allow for perpetrator involvement with therapeutic intervention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More cohesive family units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Changed family and individual attitudes on FV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Empowered FV victims and community 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Increased respect for culture, traditional lore, traditional owners, and Elders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59422" y="2285286"/>
            <a:ext cx="1480741" cy="3068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/>
              <a:t>Reduced </a:t>
            </a:r>
            <a:r>
              <a:rPr lang="en-GB" sz="900" dirty="0"/>
              <a:t>FV and DV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Educated about respectful relationships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Expanded program into all communities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Established service - Aboriginal family safety service (combining FVPLS programs, night patrol, safe house) </a:t>
            </a:r>
            <a:endParaRPr lang="en-GB" sz="1200" dirty="0"/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/>
              <a:t>Improved family outcomes and safety </a:t>
            </a:r>
            <a:endParaRPr lang="en-GB" sz="1200" dirty="0"/>
          </a:p>
          <a:p>
            <a:pPr marL="523814" indent="-171450">
              <a:buSzPts val="1000"/>
              <a:buFont typeface="Arial" charset="0"/>
              <a:buChar char="•"/>
              <a:tabLst>
                <a:tab pos="914400" algn="l"/>
              </a:tabLst>
            </a:pPr>
            <a:r>
              <a:rPr lang="en-GB" sz="900" dirty="0"/>
              <a:t>Improved wellbeing </a:t>
            </a:r>
            <a:endParaRPr lang="en-GB" sz="1200" dirty="0"/>
          </a:p>
          <a:p>
            <a:pPr marL="523814" indent="-171450">
              <a:buSzPts val="1000"/>
              <a:buFont typeface="Arial" charset="0"/>
              <a:buChar char="•"/>
              <a:tabLst>
                <a:tab pos="914400" algn="l"/>
              </a:tabLst>
            </a:pPr>
            <a:r>
              <a:rPr lang="en-GB" sz="900" dirty="0"/>
              <a:t>Higher attendance at school</a:t>
            </a:r>
            <a:endParaRPr lang="en-GB" sz="1200" dirty="0"/>
          </a:p>
          <a:p>
            <a:pPr marL="523814" indent="-171450">
              <a:buSzPts val="1000"/>
              <a:buFont typeface="Arial" charset="0"/>
              <a:buChar char="•"/>
              <a:tabLst>
                <a:tab pos="914400" algn="l"/>
              </a:tabLst>
            </a:pPr>
            <a:r>
              <a:rPr lang="en-GB" sz="900" dirty="0"/>
              <a:t>Lower engagement with legal services, police, and welfare </a:t>
            </a:r>
            <a:endParaRPr lang="en-GB" sz="1200" dirty="0"/>
          </a:p>
          <a:p>
            <a:pPr marL="523814" indent="-171450">
              <a:buSzPts val="1000"/>
              <a:buFont typeface="Arial" charset="0"/>
              <a:buChar char="•"/>
              <a:tabLst>
                <a:tab pos="914400" algn="l"/>
              </a:tabLst>
            </a:pPr>
            <a:r>
              <a:rPr lang="en-GB" sz="900" dirty="0"/>
              <a:t>Decreased incarceration rates </a:t>
            </a:r>
            <a:endParaRPr lang="en-GB" sz="1200" dirty="0">
              <a:solidFill>
                <a:srgbClr val="454545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Time:</a:t>
            </a:r>
          </a:p>
        </p:txBody>
      </p:sp>
    </p:spTree>
    <p:extLst>
      <p:ext uri="{BB962C8B-B14F-4D97-AF65-F5344CB8AC3E}">
        <p14:creationId xmlns:p14="http://schemas.microsoft.com/office/powerpoint/2010/main" val="412836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5300" y="427978"/>
            <a:ext cx="4375150" cy="5698187"/>
          </a:xfrm>
        </p:spPr>
        <p:txBody>
          <a:bodyPr/>
          <a:lstStyle/>
          <a:p>
            <a:r>
              <a:rPr lang="en-AU" sz="1200" u="sng" dirty="0"/>
              <a:t>NAAFLS – Current State </a:t>
            </a:r>
            <a:endParaRPr lang="en-AU" sz="1200" dirty="0"/>
          </a:p>
          <a:p>
            <a:pPr lvl="0"/>
            <a:r>
              <a:rPr lang="en-AU" sz="1200" dirty="0"/>
              <a:t>15 x national average of domestic violence </a:t>
            </a:r>
          </a:p>
          <a:p>
            <a:pPr lvl="0"/>
            <a:r>
              <a:rPr lang="en-AU" sz="1200" dirty="0"/>
              <a:t>Complex needs </a:t>
            </a:r>
            <a:r>
              <a:rPr lang="en-AU" sz="1200" dirty="0" err="1"/>
              <a:t>ie</a:t>
            </a:r>
            <a:endParaRPr lang="en-AU" sz="1200" dirty="0"/>
          </a:p>
          <a:p>
            <a:pPr lvl="1"/>
            <a:r>
              <a:rPr lang="en-AU" sz="1200" dirty="0"/>
              <a:t>Lack of housing </a:t>
            </a:r>
          </a:p>
          <a:p>
            <a:pPr lvl="1"/>
            <a:r>
              <a:rPr lang="en-AU" sz="1200" dirty="0"/>
              <a:t>Drug/alcohol dependency </a:t>
            </a:r>
          </a:p>
          <a:p>
            <a:pPr lvl="1"/>
            <a:r>
              <a:rPr lang="en-AU" sz="1200" dirty="0"/>
              <a:t>Lack of employment opportunities </a:t>
            </a:r>
            <a:r>
              <a:rPr lang="en-AU" sz="1200" dirty="0" err="1"/>
              <a:t>etc</a:t>
            </a:r>
            <a:r>
              <a:rPr lang="en-AU" sz="1200" dirty="0"/>
              <a:t> </a:t>
            </a:r>
          </a:p>
          <a:p>
            <a:pPr lvl="0"/>
            <a:r>
              <a:rPr lang="en-AU" sz="1200" dirty="0"/>
              <a:t>High rate of removal of children / welfare involvement </a:t>
            </a:r>
          </a:p>
          <a:p>
            <a:pPr lvl="0"/>
            <a:r>
              <a:rPr lang="en-AU" sz="1200" dirty="0"/>
              <a:t>Lack of services in communities </a:t>
            </a:r>
            <a:r>
              <a:rPr lang="en-AU" sz="1200" dirty="0" err="1"/>
              <a:t>ie</a:t>
            </a:r>
            <a:r>
              <a:rPr lang="en-AU" sz="1200" dirty="0"/>
              <a:t> fly in – fly out </a:t>
            </a:r>
          </a:p>
          <a:p>
            <a:pPr lvl="0"/>
            <a:r>
              <a:rPr lang="en-AU" sz="1200" dirty="0"/>
              <a:t>Lack of interpreters </a:t>
            </a:r>
          </a:p>
          <a:p>
            <a:r>
              <a:rPr lang="en-AU" sz="1200" dirty="0"/>
              <a:t> </a:t>
            </a:r>
          </a:p>
          <a:p>
            <a:r>
              <a:rPr lang="en-AU" sz="1200" dirty="0"/>
              <a:t>Need</a:t>
            </a:r>
          </a:p>
          <a:p>
            <a:pPr lvl="0"/>
            <a:r>
              <a:rPr lang="en-AU" sz="1200" dirty="0"/>
              <a:t>Increased awareness of family violence – </a:t>
            </a:r>
            <a:r>
              <a:rPr lang="en-AU" sz="1200" dirty="0" err="1"/>
              <a:t>ie</a:t>
            </a:r>
            <a:r>
              <a:rPr lang="en-AU" sz="1200" dirty="0"/>
              <a:t> what it is? Consequences, rebuilding/establishing respectful relationships</a:t>
            </a:r>
          </a:p>
          <a:p>
            <a:pPr lvl="0"/>
            <a:r>
              <a:rPr lang="en-AU" sz="1200" dirty="0"/>
              <a:t>Provide individual counselling for victims of family violence and creating care plans on understanding </a:t>
            </a:r>
            <a:r>
              <a:rPr lang="en-AU" sz="1200" dirty="0" err="1"/>
              <a:t>etc</a:t>
            </a:r>
            <a:r>
              <a:rPr lang="en-AU" sz="1200" dirty="0"/>
              <a:t> </a:t>
            </a:r>
          </a:p>
          <a:p>
            <a:pPr lvl="0"/>
            <a:r>
              <a:rPr lang="en-AU" sz="1200" dirty="0"/>
              <a:t>Need for more community based services that provide ongoing support </a:t>
            </a:r>
          </a:p>
          <a:p>
            <a:pPr lvl="0"/>
            <a:r>
              <a:rPr lang="en-AU" sz="1200" dirty="0"/>
              <a:t>Safe place that is culturally appropriate </a:t>
            </a:r>
          </a:p>
          <a:p>
            <a:pPr lvl="0"/>
            <a:r>
              <a:rPr lang="en-AU" sz="1200" dirty="0"/>
              <a:t>Need high community engagement </a:t>
            </a:r>
          </a:p>
          <a:p>
            <a:r>
              <a:rPr lang="en-AU" sz="1200" dirty="0"/>
              <a:t> </a:t>
            </a:r>
          </a:p>
          <a:p>
            <a:r>
              <a:rPr lang="en-AU" sz="1200" dirty="0"/>
              <a:t>Goals</a:t>
            </a:r>
          </a:p>
          <a:p>
            <a:pPr lvl="0"/>
            <a:r>
              <a:rPr lang="en-AU" sz="1200" dirty="0"/>
              <a:t>Support Indigenous victims of family violence in remote communities </a:t>
            </a:r>
          </a:p>
          <a:p>
            <a:pPr lvl="0"/>
            <a:r>
              <a:rPr lang="en-AU" sz="1200" dirty="0"/>
              <a:t>Reduce the potential for violence against women and their children</a:t>
            </a:r>
          </a:p>
          <a:p>
            <a:pPr lvl="0"/>
            <a:r>
              <a:rPr lang="en-AU" sz="1200" dirty="0"/>
              <a:t>Provide safe paces and outlets for victims of FV</a:t>
            </a:r>
          </a:p>
          <a:p>
            <a:pPr lvl="0"/>
            <a:r>
              <a:rPr lang="en-AU" sz="1200" dirty="0"/>
              <a:t>Reduce the role of removal of children and welfare involvement in communities </a:t>
            </a:r>
          </a:p>
          <a:p>
            <a:pPr lvl="0"/>
            <a:r>
              <a:rPr lang="en-AU" sz="1200" dirty="0"/>
              <a:t>Deliver culturally appropriate services 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35550" y="427978"/>
            <a:ext cx="4375150" cy="5698187"/>
          </a:xfrm>
        </p:spPr>
        <p:txBody>
          <a:bodyPr/>
          <a:lstStyle/>
          <a:p>
            <a:r>
              <a:rPr lang="en-AU" sz="1200" u="sng" dirty="0"/>
              <a:t>NAAFLS – Data Collection</a:t>
            </a:r>
            <a:endParaRPr lang="en-AU" sz="1200" dirty="0"/>
          </a:p>
          <a:p>
            <a:pPr lvl="0"/>
            <a:r>
              <a:rPr lang="en-AU" sz="1200" dirty="0"/>
              <a:t>Number of clients reached</a:t>
            </a:r>
          </a:p>
          <a:p>
            <a:pPr lvl="0"/>
            <a:r>
              <a:rPr lang="en-AU" sz="1200" dirty="0"/>
              <a:t>Number of sessions per client</a:t>
            </a:r>
          </a:p>
          <a:p>
            <a:pPr lvl="0"/>
            <a:r>
              <a:rPr lang="en-AU" sz="1200" dirty="0"/>
              <a:t>Lack of engagement – cancelled/non-attendance </a:t>
            </a:r>
          </a:p>
          <a:p>
            <a:pPr lvl="0"/>
            <a:r>
              <a:rPr lang="en-AU" sz="1200" dirty="0"/>
              <a:t>Number of waitlist / referral In. / priority rating </a:t>
            </a:r>
          </a:p>
          <a:p>
            <a:pPr lvl="0"/>
            <a:r>
              <a:rPr lang="en-AU" sz="1200" dirty="0"/>
              <a:t>Client data</a:t>
            </a:r>
          </a:p>
          <a:p>
            <a:pPr lvl="1"/>
            <a:r>
              <a:rPr lang="en-AU" sz="1200" dirty="0"/>
              <a:t>Homelessness factor</a:t>
            </a:r>
          </a:p>
          <a:p>
            <a:pPr lvl="1"/>
            <a:r>
              <a:rPr lang="en-AU" sz="1200" dirty="0"/>
              <a:t>Children</a:t>
            </a:r>
          </a:p>
          <a:p>
            <a:pPr lvl="1"/>
            <a:r>
              <a:rPr lang="en-AU" sz="1200" dirty="0"/>
              <a:t>Age/gender</a:t>
            </a:r>
          </a:p>
          <a:p>
            <a:pPr lvl="1"/>
            <a:r>
              <a:rPr lang="en-AU" sz="1200" dirty="0"/>
              <a:t>Legal issues</a:t>
            </a:r>
          </a:p>
          <a:p>
            <a:pPr lvl="1"/>
            <a:r>
              <a:rPr lang="en-AU" sz="1200" dirty="0"/>
              <a:t>Social support </a:t>
            </a:r>
          </a:p>
          <a:p>
            <a:pPr lvl="1"/>
            <a:r>
              <a:rPr lang="en-AU" sz="1200" dirty="0"/>
              <a:t>Income</a:t>
            </a:r>
          </a:p>
          <a:p>
            <a:pPr lvl="1"/>
            <a:r>
              <a:rPr lang="en-AU" sz="1200" dirty="0"/>
              <a:t>Medical </a:t>
            </a:r>
          </a:p>
          <a:p>
            <a:pPr lvl="0"/>
            <a:r>
              <a:rPr lang="en-AU" sz="1200" dirty="0" err="1"/>
              <a:t>Supportlink</a:t>
            </a:r>
            <a:r>
              <a:rPr lang="en-AU" sz="1200" dirty="0"/>
              <a:t> data – referrals in from police / other service providers </a:t>
            </a:r>
          </a:p>
          <a:p>
            <a:pPr lvl="0"/>
            <a:r>
              <a:rPr lang="en-AU" sz="1200" dirty="0"/>
              <a:t>Matters concluded </a:t>
            </a:r>
          </a:p>
          <a:p>
            <a:pPr lvl="0"/>
            <a:r>
              <a:rPr lang="en-AU" sz="1200" dirty="0"/>
              <a:t>Psychological assessment tool baseline / exit results </a:t>
            </a:r>
          </a:p>
          <a:p>
            <a:pPr lvl="0"/>
            <a:r>
              <a:rPr lang="en-AU" sz="1200" dirty="0"/>
              <a:t>Involvement with child welfare authorities including kids in care / out of care </a:t>
            </a:r>
          </a:p>
          <a:p>
            <a:pPr marL="0" indent="0">
              <a:buNone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6073382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20967" tIns="10484" rIns="20967" bIns="10484">
        <a:spAutoFit/>
      </a:bodyPr>
      <a:lstStyle>
        <a:defPPr defTabSz="209672" fontAlgn="base">
          <a:spcBef>
            <a:spcPct val="0"/>
          </a:spcBef>
          <a:spcAft>
            <a:spcPct val="0"/>
          </a:spcAft>
          <a:defRPr sz="900" kern="0" dirty="0">
            <a:latin typeface="Arial"/>
            <a:ea typeface="ＭＳ Ｐゴシック" charset="0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309</Words>
  <Application>Microsoft Macintosh PowerPoint</Application>
  <PresentationFormat>A4 Paper (210x297 mm)</PresentationFormat>
  <Paragraphs>129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Provider name: NAAFLS (Workshop 14 July 2017)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Logic_ AFLWSA (14 July 2017)</dc:title>
  <dc:creator>Natalie Walker</dc:creator>
  <cp:lastModifiedBy>Natalie Walker</cp:lastModifiedBy>
  <cp:revision>21</cp:revision>
  <dcterms:created xsi:type="dcterms:W3CDTF">2017-06-04T19:59:37Z</dcterms:created>
  <dcterms:modified xsi:type="dcterms:W3CDTF">2017-07-03T12:04:12Z</dcterms:modified>
</cp:coreProperties>
</file>